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4" r:id="rId9"/>
    <p:sldId id="332" r:id="rId10"/>
    <p:sldId id="333" r:id="rId11"/>
    <p:sldId id="265" r:id="rId12"/>
    <p:sldId id="266" r:id="rId13"/>
    <p:sldId id="267" r:id="rId14"/>
    <p:sldId id="286" r:id="rId15"/>
    <p:sldId id="287" r:id="rId16"/>
    <p:sldId id="272" r:id="rId17"/>
    <p:sldId id="273" r:id="rId18"/>
    <p:sldId id="276" r:id="rId19"/>
    <p:sldId id="288" r:id="rId20"/>
    <p:sldId id="289" r:id="rId21"/>
    <p:sldId id="290" r:id="rId22"/>
    <p:sldId id="291" r:id="rId23"/>
    <p:sldId id="278" r:id="rId24"/>
    <p:sldId id="279" r:id="rId25"/>
    <p:sldId id="280" r:id="rId26"/>
    <p:sldId id="281" r:id="rId27"/>
    <p:sldId id="282" r:id="rId28"/>
    <p:sldId id="284" r:id="rId29"/>
    <p:sldId id="285" r:id="rId30"/>
    <p:sldId id="292" r:id="rId31"/>
    <p:sldId id="304" r:id="rId32"/>
    <p:sldId id="305" r:id="rId33"/>
    <p:sldId id="306"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7" r:id="rId51"/>
    <p:sldId id="308" r:id="rId52"/>
    <p:sldId id="309" r:id="rId53"/>
    <p:sldId id="307" r:id="rId54"/>
    <p:sldId id="379" r:id="rId55"/>
    <p:sldId id="380" r:id="rId56"/>
    <p:sldId id="381" r:id="rId57"/>
    <p:sldId id="382" r:id="rId58"/>
    <p:sldId id="383" r:id="rId59"/>
    <p:sldId id="384" r:id="rId60"/>
    <p:sldId id="385" r:id="rId61"/>
    <p:sldId id="387" r:id="rId62"/>
    <p:sldId id="388" r:id="rId63"/>
    <p:sldId id="389" r:id="rId64"/>
    <p:sldId id="392" r:id="rId65"/>
    <p:sldId id="399" r:id="rId66"/>
    <p:sldId id="400" r:id="rId67"/>
    <p:sldId id="407" r:id="rId68"/>
    <p:sldId id="408" r:id="rId69"/>
    <p:sldId id="409" r:id="rId70"/>
    <p:sldId id="393" r:id="rId71"/>
    <p:sldId id="391" r:id="rId72"/>
    <p:sldId id="397" r:id="rId73"/>
    <p:sldId id="395" r:id="rId74"/>
    <p:sldId id="396" r:id="rId75"/>
    <p:sldId id="398" r:id="rId76"/>
  </p:sldIdLst>
  <p:sldSz cx="9144000" cy="5143500"/>
  <p:notesSz cx="6858000" cy="9144000"/>
  <p:embeddedFontLst>
    <p:embeddedFont>
      <p:font typeface="Merriweather" panose="00000500000000000000"/>
      <p:regular r:id="rId80"/>
    </p:embeddedFont>
    <p:embeddedFont>
      <p:font typeface="Roboto" panose="02000000000000000000"/>
      <p:regular r:id="rId81"/>
    </p:embeddedFont>
    <p:embeddedFont>
      <p:font typeface="Baskerville Old Face" panose="02020602080505020303" charset="0"/>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73"/>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font" Target="fonts/font3.fntdata"/><Relationship Id="rId81" Type="http://schemas.openxmlformats.org/officeDocument/2006/relationships/font" Target="fonts/font2.fntdata"/><Relationship Id="rId80" Type="http://schemas.openxmlformats.org/officeDocument/2006/relationships/font" Target="fonts/font1.fntdata"/><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60"/>
        <p:cNvGrpSpPr/>
        <p:nvPr/>
      </p:nvGrpSpPr>
      <p:grpSpPr>
        <a:xfrm>
          <a:off x="0" y="0"/>
          <a:ext cx="0" cy="0"/>
          <a:chOff x="0" y="0"/>
          <a:chExt cx="0" cy="0"/>
        </a:xfrm>
      </p:grpSpPr>
      <p:sp>
        <p:nvSpPr>
          <p:cNvPr id="61" name="Google Shape;61;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p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4" name="Google Shape;134;p12: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cb55343ea4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b55343ea4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b55343ea4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b55343ea4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p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p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p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9" name="Google Shape;129;p11: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sp>
        <p:nvSpPr>
          <p:cNvPr id="10" name="Google Shape;10;p15"/>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15"/>
          <p:cNvSpPr txBox="1"/>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15"/>
          <p:cNvSpPr txBox="1"/>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1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54" name="Shape 54"/>
        <p:cNvGrpSpPr/>
        <p:nvPr/>
      </p:nvGrpSpPr>
      <p:grpSpPr>
        <a:xfrm>
          <a:off x="0" y="0"/>
          <a:ext cx="0" cy="0"/>
          <a:chOff x="0" y="0"/>
          <a:chExt cx="0" cy="0"/>
        </a:xfrm>
      </p:grpSpPr>
      <p:sp>
        <p:nvSpPr>
          <p:cNvPr id="55" name="Google Shape;55;p24"/>
          <p:cNvSpPr txBox="1"/>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24"/>
          <p:cNvSpPr txBox="1"/>
          <p:nvPr>
            <p:ph type="body" idx="1"/>
          </p:nvPr>
        </p:nvSpPr>
        <p:spPr>
          <a:xfrm>
            <a:off x="311700" y="2121425"/>
            <a:ext cx="5334900" cy="942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2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8" name="Shape 58"/>
        <p:cNvGrpSpPr/>
        <p:nvPr/>
      </p:nvGrpSpPr>
      <p:grpSpPr>
        <a:xfrm>
          <a:off x="0" y="0"/>
          <a:ext cx="0" cy="0"/>
          <a:chOff x="0" y="0"/>
          <a:chExt cx="0" cy="0"/>
        </a:xfrm>
      </p:grpSpPr>
      <p:sp>
        <p:nvSpPr>
          <p:cNvPr id="59" name="Google Shape;59;p2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4" name="Shape 14"/>
        <p:cNvGrpSpPr/>
        <p:nvPr/>
      </p:nvGrpSpPr>
      <p:grpSpPr>
        <a:xfrm>
          <a:off x="0" y="0"/>
          <a:ext cx="0" cy="0"/>
          <a:chOff x="0" y="0"/>
          <a:chExt cx="0" cy="0"/>
        </a:xfrm>
      </p:grpSpPr>
      <p:sp>
        <p:nvSpPr>
          <p:cNvPr id="15" name="Google Shape;15;p1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16"/>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16"/>
          <p:cNvSpPr txBox="1"/>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p:txBody>
      </p:sp>
      <p:sp>
        <p:nvSpPr>
          <p:cNvPr id="18" name="Google Shape;18;p16"/>
          <p:cNvSpPr txBox="1"/>
          <p:nvPr>
            <p:ph type="body" idx="2"/>
          </p:nvPr>
        </p:nvSpPr>
        <p:spPr>
          <a:xfrm>
            <a:off x="48324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p:txBody>
      </p:sp>
      <p:sp>
        <p:nvSpPr>
          <p:cNvPr id="19" name="Google Shape;19;p1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0" name="Shape 20"/>
        <p:cNvGrpSpPr/>
        <p:nvPr/>
      </p:nvGrpSpPr>
      <p:grpSpPr>
        <a:xfrm>
          <a:off x="0" y="0"/>
          <a:ext cx="0" cy="0"/>
          <a:chOff x="0" y="0"/>
          <a:chExt cx="0" cy="0"/>
        </a:xfrm>
      </p:grpSpPr>
      <p:sp>
        <p:nvSpPr>
          <p:cNvPr id="21" name="Google Shape;21;p1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2;p17"/>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1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3"/>
        </a:solidFill>
        <a:effectLst/>
      </p:bgPr>
    </p:bg>
    <p:spTree>
      <p:nvGrpSpPr>
        <p:cNvPr id="24" name="Shape 24"/>
        <p:cNvGrpSpPr/>
        <p:nvPr/>
      </p:nvGrpSpPr>
      <p:grpSpPr>
        <a:xfrm>
          <a:off x="0" y="0"/>
          <a:ext cx="0" cy="0"/>
          <a:chOff x="0" y="0"/>
          <a:chExt cx="0" cy="0"/>
        </a:xfrm>
      </p:grpSpPr>
      <p:sp>
        <p:nvSpPr>
          <p:cNvPr id="25" name="Google Shape;25;p18"/>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26" name="Google Shape;26;p18"/>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27" name="Google Shape;27;p18"/>
          <p:cNvSpPr txBox="1"/>
          <p:nvPr>
            <p:ph type="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1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9" name="Shape 29"/>
        <p:cNvGrpSpPr/>
        <p:nvPr/>
      </p:nvGrpSpPr>
      <p:grpSpPr>
        <a:xfrm>
          <a:off x="0" y="0"/>
          <a:ext cx="0" cy="0"/>
          <a:chOff x="0" y="0"/>
          <a:chExt cx="0" cy="0"/>
        </a:xfrm>
      </p:grpSpPr>
      <p:sp>
        <p:nvSpPr>
          <p:cNvPr id="30" name="Google Shape;30;p19"/>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1;p19"/>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32" name="Google Shape;32;p19"/>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33" name="Google Shape;33;p19"/>
          <p:cNvSpPr txBox="1"/>
          <p:nvPr>
            <p:ph type="title"/>
          </p:nvPr>
        </p:nvSpPr>
        <p:spPr>
          <a:xfrm>
            <a:off x="311725" y="500925"/>
            <a:ext cx="3706500" cy="250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19"/>
          <p:cNvSpPr txBox="1"/>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p:txBody>
      </p:sp>
      <p:sp>
        <p:nvSpPr>
          <p:cNvPr id="35" name="Google Shape;35;p1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6" name="Shape 36"/>
        <p:cNvGrpSpPr/>
        <p:nvPr/>
      </p:nvGrpSpPr>
      <p:grpSpPr>
        <a:xfrm>
          <a:off x="0" y="0"/>
          <a:ext cx="0" cy="0"/>
          <a:chOff x="0" y="0"/>
          <a:chExt cx="0" cy="0"/>
        </a:xfrm>
      </p:grpSpPr>
      <p:sp>
        <p:nvSpPr>
          <p:cNvPr id="37" name="Google Shape;37;p20"/>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20"/>
          <p:cNvSpPr txBox="1"/>
          <p:nvPr>
            <p:ph type="title"/>
          </p:nvPr>
        </p:nvSpPr>
        <p:spPr>
          <a:xfrm>
            <a:off x="311725" y="500925"/>
            <a:ext cx="3127500" cy="18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20"/>
          <p:cNvSpPr txBox="1"/>
          <p:nvPr>
            <p:ph type="body" idx="1"/>
          </p:nvPr>
        </p:nvSpPr>
        <p:spPr>
          <a:xfrm>
            <a:off x="311700" y="2390650"/>
            <a:ext cx="3127500" cy="229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2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41" name="Shape 41"/>
        <p:cNvGrpSpPr/>
        <p:nvPr/>
      </p:nvGrpSpPr>
      <p:grpSpPr>
        <a:xfrm>
          <a:off x="0" y="0"/>
          <a:ext cx="0" cy="0"/>
          <a:chOff x="0" y="0"/>
          <a:chExt cx="0" cy="0"/>
        </a:xfrm>
      </p:grpSpPr>
      <p:sp>
        <p:nvSpPr>
          <p:cNvPr id="42" name="Google Shape;42;p21"/>
          <p:cNvSpPr txBox="1"/>
          <p:nvPr>
            <p:ph type="title"/>
          </p:nvPr>
        </p:nvSpPr>
        <p:spPr>
          <a:xfrm>
            <a:off x="311675" y="798600"/>
            <a:ext cx="6247800" cy="354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2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2"/>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46;p22"/>
          <p:cNvSpPr txBox="1"/>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22"/>
          <p:cNvSpPr txBox="1"/>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22"/>
          <p:cNvSpPr txBox="1"/>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p:txBody>
      </p:sp>
      <p:sp>
        <p:nvSpPr>
          <p:cNvPr id="49" name="Google Shape;49;p2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0" name="Shape 50"/>
        <p:cNvGrpSpPr/>
        <p:nvPr/>
      </p:nvGrpSpPr>
      <p:grpSpPr>
        <a:xfrm>
          <a:off x="0" y="0"/>
          <a:ext cx="0" cy="0"/>
          <a:chOff x="0" y="0"/>
          <a:chExt cx="0" cy="0"/>
        </a:xfrm>
      </p:grpSpPr>
      <p:sp>
        <p:nvSpPr>
          <p:cNvPr id="51" name="Google Shape;51;p23"/>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52;p23"/>
          <p:cNvSpPr txBox="1"/>
          <p:nvPr>
            <p:ph type="body" idx="1"/>
          </p:nvPr>
        </p:nvSpPr>
        <p:spPr>
          <a:xfrm>
            <a:off x="311700" y="4521400"/>
            <a:ext cx="7979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300"/>
              <a:buFont typeface="Merriweather" panose="00000500000000000000"/>
              <a:buNone/>
              <a:defRPr>
                <a:solidFill>
                  <a:schemeClr val="lt1"/>
                </a:solidFill>
                <a:latin typeface="Merriweather" panose="00000500000000000000"/>
                <a:ea typeface="Merriweather" panose="00000500000000000000"/>
                <a:cs typeface="Merriweather" panose="00000500000000000000"/>
                <a:sym typeface="Merriweather" panose="00000500000000000000"/>
              </a:defRPr>
            </a:lvl1pPr>
          </a:lstStyle>
          <a:p/>
        </p:txBody>
      </p:sp>
      <p:sp>
        <p:nvSpPr>
          <p:cNvPr id="53" name="Google Shape;53;p2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1pPr>
            <a:lvl2pPr marR="0" lvl="1"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2pPr>
            <a:lvl3pPr marR="0" lvl="2"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3pPr>
            <a:lvl4pPr marR="0" lvl="3"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4pPr>
            <a:lvl5pPr marR="0" lvl="4"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5pPr>
            <a:lvl6pPr marR="0" lvl="5"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6pPr>
            <a:lvl7pPr marR="0" lvl="6"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7pPr>
            <a:lvl8pPr marR="0" lvl="7"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8pPr>
            <a:lvl9pPr marR="0" lvl="8" algn="l" rtl="0">
              <a:lnSpc>
                <a:spcPct val="100000"/>
              </a:lnSpc>
              <a:spcBef>
                <a:spcPts val="0"/>
              </a:spcBef>
              <a:spcAft>
                <a:spcPts val="0"/>
              </a:spcAft>
              <a:buClr>
                <a:schemeClr val="accent1"/>
              </a:buClr>
              <a:buSzPts val="2800"/>
              <a:buFont typeface="Merriweather" panose="00000500000000000000"/>
              <a:buNone/>
              <a:defRPr sz="2800" b="0" i="0" u="none" strike="noStrike" cap="none">
                <a:solidFill>
                  <a:schemeClr val="accent1"/>
                </a:solidFill>
                <a:latin typeface="Merriweather" panose="00000500000000000000"/>
                <a:ea typeface="Merriweather" panose="00000500000000000000"/>
                <a:cs typeface="Merriweather" panose="00000500000000000000"/>
                <a:sym typeface="Merriweather" panose="00000500000000000000"/>
              </a:defRPr>
            </a:lvl9pPr>
          </a:lstStyle>
          <a:p/>
        </p:txBody>
      </p:sp>
      <p:sp>
        <p:nvSpPr>
          <p:cNvPr id="7" name="Google Shape;7;p14"/>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Roboto" panose="02000000000000000000"/>
              <a:buChar char="●"/>
              <a:defRPr sz="13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298450" algn="l" rtl="0">
              <a:lnSpc>
                <a:spcPct val="115000"/>
              </a:lnSpc>
              <a:spcBef>
                <a:spcPts val="1600"/>
              </a:spcBef>
              <a:spcAft>
                <a:spcPts val="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298450" algn="l" rtl="0">
              <a:lnSpc>
                <a:spcPct val="115000"/>
              </a:lnSpc>
              <a:spcBef>
                <a:spcPts val="1600"/>
              </a:spcBef>
              <a:spcAft>
                <a:spcPts val="1600"/>
              </a:spcAft>
              <a:buClr>
                <a:schemeClr val="dk2"/>
              </a:buClr>
              <a:buSzPts val="1100"/>
              <a:buFont typeface="Roboto" panose="02000000000000000000"/>
              <a:buChar char="■"/>
              <a:defRPr sz="11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1.jpe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15595"/>
            <a:ext cx="8520600" cy="128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IN" altLang="en-GB"/>
              <a:t>Covid Patient Tracker </a:t>
            </a:r>
            <a:br>
              <a:rPr lang="en-IN" altLang="en-GB"/>
            </a:br>
            <a:r>
              <a:rPr lang="en-GB" sz="2000">
                <a:solidFill>
                  <a:srgbClr val="002F4A"/>
                </a:solidFill>
              </a:rPr>
              <a:t>Sustainable Goal</a:t>
            </a:r>
            <a:r>
              <a:rPr lang="en-IN" altLang="en-GB" sz="2000">
                <a:solidFill>
                  <a:srgbClr val="002F4A"/>
                </a:solidFill>
              </a:rPr>
              <a:t> </a:t>
            </a:r>
            <a:r>
              <a:rPr lang="en-GB" sz="2000">
                <a:solidFill>
                  <a:srgbClr val="002F4A"/>
                </a:solidFill>
              </a:rPr>
              <a:t>: </a:t>
            </a:r>
            <a:r>
              <a:rPr lang="en-IN" altLang="en-GB" sz="2000">
                <a:solidFill>
                  <a:srgbClr val="002F4A"/>
                </a:solidFill>
              </a:rPr>
              <a:t>GOOD HEALTH AND WELL-BEING</a:t>
            </a:r>
            <a:endParaRPr lang="en-IN" altLang="en-GB" sz="2000">
              <a:solidFill>
                <a:srgbClr val="002F4A"/>
              </a:solidFill>
            </a:endParaRPr>
          </a:p>
        </p:txBody>
      </p:sp>
      <p:sp>
        <p:nvSpPr>
          <p:cNvPr id="65" name="Google Shape;65;p1"/>
          <p:cNvSpPr txBox="1"/>
          <p:nvPr>
            <p:ph type="subTitle" idx="1"/>
          </p:nvPr>
        </p:nvSpPr>
        <p:spPr>
          <a:xfrm>
            <a:off x="311785" y="1878330"/>
            <a:ext cx="4662170" cy="7385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GB" sz="2000" b="1">
                <a:solidFill>
                  <a:schemeClr val="accent1"/>
                </a:solidFill>
                <a:effectLst>
                  <a:outerShdw blurRad="38100" dist="25400" dir="5400000" algn="ctr" rotWithShape="0">
                    <a:srgbClr val="6E747A">
                      <a:alpha val="43000"/>
                    </a:srgbClr>
                  </a:outerShdw>
                </a:effectLst>
              </a:rPr>
              <a:t>Project Mentor :</a:t>
            </a:r>
            <a:r>
              <a:rPr lang="en-US" altLang="en-GB" sz="2000" b="1">
                <a:solidFill>
                  <a:schemeClr val="accent1"/>
                </a:solidFill>
                <a:effectLst>
                  <a:outerShdw blurRad="38100" dist="25400" dir="5400000" algn="ctr" rotWithShape="0">
                    <a:srgbClr val="6E747A">
                      <a:alpha val="43000"/>
                    </a:srgbClr>
                  </a:outerShdw>
                </a:effectLst>
              </a:rPr>
              <a:t> </a:t>
            </a:r>
            <a:r>
              <a:rPr lang="en-IN" altLang="en-US" sz="2000" b="1" u="sng">
                <a:solidFill>
                  <a:schemeClr val="accent1"/>
                </a:solidFill>
                <a:effectLst>
                  <a:outerShdw blurRad="38100" dist="25400" dir="5400000" algn="ctr" rotWithShape="0">
                    <a:srgbClr val="6E747A">
                      <a:alpha val="43000"/>
                    </a:srgbClr>
                  </a:outerShdw>
                </a:effectLst>
              </a:rPr>
              <a:t>Yugchhaya Galphat</a:t>
            </a:r>
            <a:endParaRPr lang="en-IN" altLang="en-US" sz="2000" b="1" u="sng">
              <a:solidFill>
                <a:schemeClr val="accent1"/>
              </a:solidFill>
              <a:effectLst>
                <a:outerShdw blurRad="38100" dist="25400" dir="5400000" algn="ctr" rotWithShape="0">
                  <a:srgbClr val="6E747A">
                    <a:alpha val="43000"/>
                  </a:srgbClr>
                </a:outerShdw>
              </a:effectLst>
            </a:endParaRPr>
          </a:p>
        </p:txBody>
      </p:sp>
      <p:pic>
        <p:nvPicPr>
          <p:cNvPr id="66" name="Google Shape;66;p1"/>
          <p:cNvPicPr preferRelativeResize="0"/>
          <p:nvPr/>
        </p:nvPicPr>
        <p:blipFill rotWithShape="1">
          <a:blip r:embed="rId1"/>
          <a:srcRect/>
          <a:stretch>
            <a:fillRect/>
          </a:stretch>
        </p:blipFill>
        <p:spPr>
          <a:xfrm>
            <a:off x="4211900" y="2973475"/>
            <a:ext cx="931600" cy="1504100"/>
          </a:xfrm>
          <a:prstGeom prst="rect">
            <a:avLst/>
          </a:prstGeom>
          <a:noFill/>
          <a:ln>
            <a:noFill/>
          </a:ln>
        </p:spPr>
      </p:pic>
      <p:sp>
        <p:nvSpPr>
          <p:cNvPr id="67" name="Google Shape;67;p1"/>
          <p:cNvSpPr txBox="1"/>
          <p:nvPr/>
        </p:nvSpPr>
        <p:spPr>
          <a:xfrm>
            <a:off x="6381115" y="3248025"/>
            <a:ext cx="2665730" cy="19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rgbClr val="F3F3F3"/>
                </a:solidFill>
                <a:latin typeface="Arial" panose="020B0604020202020204"/>
                <a:ea typeface="Arial" panose="020B0604020202020204"/>
                <a:cs typeface="Arial" panose="020B0604020202020204"/>
                <a:sym typeface="Arial" panose="020B0604020202020204"/>
              </a:rPr>
              <a:t>Group Number</a:t>
            </a:r>
            <a:r>
              <a:rPr lang="en-GB" sz="1400" b="0" i="0" u="none" strike="noStrike" cap="none">
                <a:solidFill>
                  <a:srgbClr val="F3F3F3"/>
                </a:solidFill>
                <a:latin typeface="Arial" panose="020B0604020202020204"/>
                <a:ea typeface="Arial" panose="020B0604020202020204"/>
                <a:cs typeface="Arial" panose="020B0604020202020204"/>
                <a:sym typeface="Arial" panose="020B0604020202020204"/>
              </a:rPr>
              <a:t> : </a:t>
            </a:r>
            <a:r>
              <a:rPr lang="en-US" altLang="en-GB" sz="1400" b="0" i="0" u="none" strike="noStrike" cap="none">
                <a:solidFill>
                  <a:srgbClr val="F3F3F3"/>
                </a:solidFill>
                <a:latin typeface="Arial" panose="020B0604020202020204"/>
                <a:ea typeface="Arial" panose="020B0604020202020204"/>
                <a:cs typeface="Arial" panose="020B0604020202020204"/>
                <a:sym typeface="Arial" panose="020B0604020202020204"/>
              </a:rPr>
              <a:t>42</a:t>
            </a:r>
            <a:endParaRPr lang="en-US" altLang="en-GB"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rgbClr val="F3F3F3"/>
                </a:solidFill>
                <a:latin typeface="Arial" panose="020B0604020202020204"/>
                <a:ea typeface="Arial" panose="020B0604020202020204"/>
                <a:cs typeface="Arial" panose="020B0604020202020204"/>
                <a:sym typeface="Arial" panose="020B0604020202020204"/>
              </a:rPr>
              <a:t>Group Members</a:t>
            </a:r>
            <a:r>
              <a:rPr lang="en-GB" sz="1400" b="0" i="0" u="none" strike="noStrike" cap="none">
                <a:solidFill>
                  <a:srgbClr val="F3F3F3"/>
                </a:solidFill>
                <a:latin typeface="Arial" panose="020B0604020202020204"/>
                <a:ea typeface="Arial" panose="020B0604020202020204"/>
                <a:cs typeface="Arial" panose="020B0604020202020204"/>
                <a:sym typeface="Arial" panose="020B0604020202020204"/>
              </a:rPr>
              <a:t> :</a:t>
            </a:r>
            <a:r>
              <a:rPr lang="en-US" altLang="en-GB" sz="1400" b="0" i="0" u="none" strike="noStrike" cap="none">
                <a:solidFill>
                  <a:srgbClr val="F3F3F3"/>
                </a:solidFill>
                <a:latin typeface="Arial" panose="020B0604020202020204"/>
                <a:ea typeface="Arial" panose="020B0604020202020204"/>
                <a:cs typeface="Arial" panose="020B0604020202020204"/>
                <a:sym typeface="Arial" panose="020B0604020202020204"/>
              </a:rPr>
              <a:t> 4</a:t>
            </a:r>
            <a:endParaRPr lang="en-US" altLang="en-GB"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lang="en-US" altLang="en-GB"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rPr>
              <a:t>1. Sakshi Rane D7B/55</a:t>
            </a:r>
            <a:endPar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rPr>
              <a:t>2. Sanjana Asrani D7B/01</a:t>
            </a:r>
            <a:endPar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rPr>
              <a:t>3. Divyang Patel D7B/49</a:t>
            </a:r>
            <a:endPar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rPr>
              <a:t>4. Dimple Madhwani D7B/36</a:t>
            </a:r>
            <a:endParaRPr lang="en-IN" altLang="en-US" sz="1400" b="0" i="0" u="none" strike="noStrike" cap="none">
              <a:solidFill>
                <a:srgbClr val="F3F3F3"/>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846320" y="2349500"/>
            <a:ext cx="309880" cy="306705"/>
          </a:xfrm>
          <a:prstGeom prst="rect">
            <a:avLst/>
          </a:prstGeom>
          <a:noFill/>
        </p:spPr>
        <p:txBody>
          <a:bodyPr wrap="none" rtlCol="0">
            <a:sp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sp>
        <p:nvSpPr>
          <p:cNvPr id="124" name="Google Shape;124;p8"/>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Hardware, Software, Tools and constraint</a:t>
            </a:r>
            <a:endParaRPr lang="en-GB"/>
          </a:p>
        </p:txBody>
      </p:sp>
      <p:sp>
        <p:nvSpPr>
          <p:cNvPr id="125" name="Google Shape;125;p8"/>
          <p:cNvSpPr txBox="1"/>
          <p:nvPr>
            <p:ph type="body" idx="1"/>
          </p:nvPr>
        </p:nvSpPr>
        <p:spPr>
          <a:xfrm>
            <a:off x="311785" y="1505585"/>
            <a:ext cx="3450590" cy="307594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400"/>
              <a:buNone/>
            </a:pPr>
            <a:r>
              <a:rPr sz="14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HARDWARE :</a:t>
            </a:r>
            <a:endParaRPr sz="14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228600" algn="l" rtl="0">
              <a:lnSpc>
                <a:spcPct val="115000"/>
              </a:lnSpc>
              <a:spcBef>
                <a:spcPts val="0"/>
              </a:spcBef>
              <a:spcAft>
                <a:spcPts val="0"/>
              </a:spcAft>
              <a:buSzPts val="1400"/>
              <a:buNone/>
            </a:pPr>
            <a:endParaRPr sz="1400"/>
          </a:p>
          <a:p>
            <a:pPr marL="514350" lvl="0" indent="-285750" algn="l" rtl="0">
              <a:lnSpc>
                <a:spcPct val="115000"/>
              </a:lnSpc>
              <a:spcBef>
                <a:spcPts val="0"/>
              </a:spcBef>
              <a:spcAft>
                <a:spcPts val="0"/>
              </a:spcAft>
              <a:buSzPts val="14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Processor: Intel i3 or AMD </a:t>
            </a: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SzPts val="1400"/>
              <a:buFont typeface="Arial" panose="020B0604020202020204" pitchFamily="34"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equivalent</a:t>
            </a: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Disk space: 4GB</a:t>
            </a: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RAM: 8GB</a:t>
            </a: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GPU: Nvidia GPU</a:t>
            </a:r>
            <a:endParaRPr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126" name="Google Shape;126;p8"/>
          <p:cNvSpPr txBox="1"/>
          <p:nvPr>
            <p:ph type="body" idx="2"/>
          </p:nvPr>
        </p:nvSpPr>
        <p:spPr>
          <a:xfrm>
            <a:off x="4832425" y="1505700"/>
            <a:ext cx="3999900" cy="3076200"/>
          </a:xfrm>
          <a:prstGeom prst="rect">
            <a:avLst/>
          </a:prstGeom>
          <a:noFill/>
          <a:ln>
            <a:noFill/>
          </a:ln>
        </p:spPr>
        <p:txBody>
          <a:bodyPr spcFirstLastPara="1" wrap="square" lIns="91425" tIns="91425" rIns="91425" bIns="91425" anchor="t" anchorCtr="0">
            <a:noAutofit/>
            <a:scene3d>
              <a:camera prst="orthographicFront"/>
              <a:lightRig rig="threePt" dir="t"/>
            </a:scene3d>
          </a:bodyPr>
          <a:lstStyle/>
          <a:p>
            <a:pPr marL="457200" lvl="0" indent="-228600" algn="l" rtl="0">
              <a:lnSpc>
                <a:spcPct val="115000"/>
              </a:lnSpc>
              <a:spcBef>
                <a:spcPts val="0"/>
              </a:spcBef>
              <a:spcAft>
                <a:spcPts val="0"/>
              </a:spcAft>
              <a:buSzPts val="1400"/>
              <a:buNone/>
            </a:pPr>
            <a:r>
              <a:rPr sz="14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SOFTWARE:</a:t>
            </a:r>
            <a:endParaRPr sz="14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228600" algn="l" rtl="0">
              <a:lnSpc>
                <a:spcPct val="115000"/>
              </a:lnSpc>
              <a:spcBef>
                <a:spcPts val="0"/>
              </a:spcBef>
              <a:spcAft>
                <a:spcPts val="0"/>
              </a:spcAft>
              <a:buSzPts val="1400"/>
              <a:buNone/>
            </a:pPr>
            <a:endParaRPr sz="14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HTML </a:t>
            </a:r>
            <a:r>
              <a:rPr lang="en-US"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CSS</a:t>
            </a:r>
            <a:r>
              <a:rPr lang="en-IN"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 BOOTSTRAP </a:t>
            </a:r>
            <a:endParaRPr lang="en-IN"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SzPts val="1400"/>
              <a:buFont typeface="Arial" panose="020B0604020202020204" pitchFamily="34" charset="0"/>
              <a:buNone/>
            </a:pP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PHP</a:t>
            </a: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MYSQL </a:t>
            </a: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SzPts val="1400"/>
              <a:buFont typeface="Arial" panose="020B0604020202020204" pitchFamily="34" charset="0"/>
              <a:buNone/>
            </a:pP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400"/>
              <a:buFont typeface="Arial" panose="020B0604020202020204" pitchFamily="34" charset="0"/>
              <a:buChar char="•"/>
            </a:pPr>
            <a:r>
              <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JAVASCRIPT</a:t>
            </a:r>
            <a:endParaRPr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11"/>
          <p:cNvSpPr txBox="1"/>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GB"/>
              <a:t>Next Work Plan </a:t>
            </a:r>
            <a:endParaRPr lang="en-GB"/>
          </a:p>
        </p:txBody>
      </p:sp>
      <p:sp>
        <p:nvSpPr>
          <p:cNvPr id="3" name="Text Placeholder 2"/>
          <p:cNvSpPr/>
          <p:nvPr>
            <p:ph type="body" idx="1"/>
          </p:nvPr>
        </p:nvSpPr>
        <p:spPr>
          <a:xfrm>
            <a:off x="1036955" y="1879600"/>
            <a:ext cx="6902450" cy="2701925"/>
          </a:xfrm>
        </p:spPr>
        <p:txBody>
          <a:bodyPr>
            <a:scene3d>
              <a:camera prst="orthographicFront"/>
              <a:lightRig rig="threePt" dir="t"/>
            </a:scene3d>
          </a:bodyPr>
          <a:p>
            <a:pPr marL="146050" indent="0">
              <a:buNone/>
            </a:pPr>
            <a:r>
              <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Implementation and testing of the proposed system which will  forecast COVID-19 cases, deaths, and recoveries</a:t>
            </a:r>
            <a:endPar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None/>
            </a:pPr>
            <a:r>
              <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endPar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2" name="Text Placeholder 1"/>
          <p:cNvSpPr/>
          <p:nvPr>
            <p:ph type="body" idx="2"/>
          </p:nvPr>
        </p:nvSpPr>
        <p:spPr>
          <a:xfrm>
            <a:off x="8658860" y="1505585"/>
            <a:ext cx="173355" cy="3075940"/>
          </a:xfrm>
        </p:spPr>
        <p:txBody>
          <a:bodyPr/>
          <a:p>
            <a:pPr marL="146050" indent="0">
              <a:buNone/>
            </a:pPr>
            <a:endParaRPr lang="en-US"/>
          </a:p>
          <a:p>
            <a:pPr marL="146050" indent="0">
              <a:buNone/>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MINIPROJECT REVIEW 2</a:t>
            </a:r>
            <a:endParaRPr lang="en-US"/>
          </a:p>
        </p:txBody>
      </p:sp>
      <p:sp>
        <p:nvSpPr>
          <p:cNvPr id="3" name="Text Placeholder 2"/>
          <p:cNvSpPr/>
          <p:nvPr>
            <p:ph type="body" idx="1"/>
          </p:nvPr>
        </p:nvSpPr>
        <p:spPr>
          <a:xfrm>
            <a:off x="311785" y="1505585"/>
            <a:ext cx="7860665" cy="3075940"/>
          </a:xfrm>
        </p:spPr>
        <p:txBody>
          <a:bodyPr>
            <a:scene3d>
              <a:camera prst="orthographicFront"/>
              <a:lightRig rig="threePt" dir="t"/>
            </a:scene3d>
          </a:bodyPr>
          <a:p>
            <a:pPr marL="146050" indent="0">
              <a:buNone/>
            </a:pPr>
            <a:r>
              <a:rPr lang="en-US" sz="1800" u="sng">
                <a:solidFill>
                  <a:schemeClr val="accent1"/>
                </a:solidFill>
                <a:effectLst>
                  <a:outerShdw blurRad="38100" dist="25400" dir="5400000" algn="ctr" rotWithShape="0">
                    <a:srgbClr val="6E747A">
                      <a:alpha val="43000"/>
                    </a:srgbClr>
                  </a:outerShdw>
                </a:effectLst>
              </a:rPr>
              <a:t>WORK PERFORMED TILL DATE  :</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1. Data Extraction from https://covid19.who.int/info/ Successfully performed . </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2. Data sorted using JavaScript successfully Performed.</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3. Graphs were successfuly made using the above dataset using chart.js</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4. An html website , consisting of many linked webpages is made using html , css , js.</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5. Our  (Registration form)  Input form has been connected to a php database . When  we press Submit , the user input gets stored in the database.</a:t>
            </a:r>
            <a:endParaRPr lang="en-US">
              <a:solidFill>
                <a:schemeClr val="accent1"/>
              </a:solidFill>
              <a:effectLst>
                <a:outerShdw blurRad="38100" dist="25400" dir="5400000" algn="ctr" rotWithShape="0">
                  <a:srgbClr val="6E747A">
                    <a:alpha val="43000"/>
                  </a:srgbClr>
                </a:outerShdw>
              </a:effectLst>
            </a:endParaRPr>
          </a:p>
          <a:p>
            <a:pPr marL="146050" indent="0">
              <a:buNone/>
            </a:pPr>
            <a:endParaRPr lang="en-US">
              <a:solidFill>
                <a:schemeClr val="accent1"/>
              </a:solidFill>
              <a:effectLst>
                <a:outerShdw blurRad="38100" dist="25400" dir="5400000" algn="ctr" rotWithShape="0">
                  <a:srgbClr val="6E747A">
                    <a:alpha val="43000"/>
                  </a:srgbClr>
                </a:outerShdw>
              </a:effectLst>
            </a:endParaRPr>
          </a:p>
          <a:p>
            <a:pPr marL="146050" indent="0">
              <a:buNone/>
            </a:pPr>
            <a:r>
              <a:rPr lang="en-US">
                <a:solidFill>
                  <a:schemeClr val="accent1"/>
                </a:solidFill>
                <a:effectLst>
                  <a:outerShdw blurRad="38100" dist="25400" dir="5400000" algn="ctr" rotWithShape="0">
                    <a:srgbClr val="6E747A">
                      <a:alpha val="43000"/>
                    </a:srgbClr>
                  </a:outerShdw>
                </a:effectLst>
              </a:rPr>
              <a:t>6. We made a survey form which gives a suggestion based on the severity of symptoms.</a:t>
            </a:r>
            <a:endParaRPr lang="en-US">
              <a:solidFill>
                <a:schemeClr val="accent1"/>
              </a:solidFill>
              <a:effectLst>
                <a:outerShdw blurRad="38100" dist="25400" dir="5400000" algn="ctr" rotWithShape="0">
                  <a:srgbClr val="6E747A">
                    <a:alpha val="43000"/>
                  </a:srgbClr>
                </a:outerShdw>
              </a:effectLst>
            </a:endParaRPr>
          </a:p>
        </p:txBody>
      </p:sp>
      <p:sp>
        <p:nvSpPr>
          <p:cNvPr id="4" name="Text Placeholder 3"/>
          <p:cNvSpPr/>
          <p:nvPr>
            <p:ph type="body" idx="2"/>
          </p:nvPr>
        </p:nvSpPr>
        <p:spPr>
          <a:xfrm>
            <a:off x="8292465" y="1505585"/>
            <a:ext cx="539750" cy="3075940"/>
          </a:xfrm>
        </p:spPr>
        <p:txBody>
          <a:bodyPr/>
          <a:p>
            <a:endParaRPr lang="en-US"/>
          </a:p>
          <a:p>
            <a:endParaRPr lang="en-US"/>
          </a:p>
          <a:p>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31.36 PM"/>
          <p:cNvPicPr>
            <a:picLocks noChangeAspect="1"/>
          </p:cNvPicPr>
          <p:nvPr/>
        </p:nvPicPr>
        <p:blipFill>
          <a:blip r:embed="rId1"/>
          <a:srcRect b="4382"/>
          <a:stretch>
            <a:fillRect/>
          </a:stretch>
        </p:blipFill>
        <p:spPr>
          <a:xfrm>
            <a:off x="268605" y="728345"/>
            <a:ext cx="8082280" cy="4276090"/>
          </a:xfrm>
          <a:prstGeom prst="rect">
            <a:avLst/>
          </a:prstGeom>
        </p:spPr>
      </p:pic>
      <p:sp>
        <p:nvSpPr>
          <p:cNvPr id="3" name="Text Box 2"/>
          <p:cNvSpPr txBox="1"/>
          <p:nvPr/>
        </p:nvSpPr>
        <p:spPr>
          <a:xfrm>
            <a:off x="268605" y="165100"/>
            <a:ext cx="7466965" cy="398780"/>
          </a:xfrm>
          <a:prstGeom prst="rect">
            <a:avLst/>
          </a:prstGeom>
          <a:noFill/>
        </p:spPr>
        <p:txBody>
          <a:bodyPr wrap="square" rtlCol="0">
            <a:spAutoFit/>
          </a:bodyPr>
          <a:p>
            <a:r>
              <a:rPr lang="en-US" sz="1800">
                <a:solidFill>
                  <a:schemeClr val="accent1"/>
                </a:solidFill>
                <a:effectLst>
                  <a:outerShdw blurRad="38100" dist="25400" dir="5400000" algn="ctr" rotWithShape="0">
                    <a:srgbClr val="6E747A">
                      <a:alpha val="43000"/>
                    </a:srgbClr>
                  </a:outerShdw>
                </a:effectLst>
              </a:rPr>
              <a:t>                                            </a:t>
            </a:r>
            <a:r>
              <a:rPr lang="en-US" sz="2000" u="sng">
                <a:solidFill>
                  <a:schemeClr val="tx1"/>
                </a:solidFill>
                <a:effectLst>
                  <a:outerShdw blurRad="38100" dist="25400" dir="5400000" algn="ctr" rotWithShape="0">
                    <a:srgbClr val="6E747A">
                      <a:alpha val="43000"/>
                    </a:srgbClr>
                  </a:outerShdw>
                </a:effectLst>
              </a:rPr>
              <a:t>HOME PAGE</a:t>
            </a:r>
            <a:endParaRPr lang="en-US" sz="2000" u="sng">
              <a:solidFill>
                <a:schemeClr val="tx1"/>
              </a:solidFill>
              <a:effectLst>
                <a:outerShdw blurRad="38100" dist="25400" dir="5400000" algn="ctr" rotWithShape="0">
                  <a:srgbClr val="6E747A">
                    <a:alpha val="43000"/>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01.45 PM"/>
          <p:cNvPicPr>
            <a:picLocks noChangeAspect="1"/>
          </p:cNvPicPr>
          <p:nvPr/>
        </p:nvPicPr>
        <p:blipFill>
          <a:blip r:embed="rId1"/>
          <a:srcRect b="4889"/>
          <a:stretch>
            <a:fillRect/>
          </a:stretch>
        </p:blipFill>
        <p:spPr>
          <a:xfrm>
            <a:off x="530225" y="808990"/>
            <a:ext cx="8096250" cy="4015105"/>
          </a:xfrm>
          <a:prstGeom prst="rect">
            <a:avLst/>
          </a:prstGeom>
        </p:spPr>
      </p:pic>
      <p:sp>
        <p:nvSpPr>
          <p:cNvPr id="3" name="Text Box 2"/>
          <p:cNvSpPr txBox="1"/>
          <p:nvPr/>
        </p:nvSpPr>
        <p:spPr>
          <a:xfrm>
            <a:off x="331470" y="199390"/>
            <a:ext cx="7969885" cy="368300"/>
          </a:xfrm>
          <a:prstGeom prst="rect">
            <a:avLst/>
          </a:prstGeom>
          <a:noFill/>
        </p:spPr>
        <p:txBody>
          <a:bodyPr wrap="square" rtlCol="0">
            <a:spAutoFit/>
          </a:bodyPr>
          <a:p>
            <a:pPr algn="ctr"/>
            <a:r>
              <a:rPr lang="en-US" sz="1800" u="sng">
                <a:solidFill>
                  <a:schemeClr val="accent1"/>
                </a:solidFill>
                <a:effectLst>
                  <a:outerShdw blurRad="38100" dist="25400" dir="5400000" algn="ctr" rotWithShape="0">
                    <a:srgbClr val="6E747A">
                      <a:alpha val="43000"/>
                    </a:srgbClr>
                  </a:outerShdw>
                </a:effectLst>
              </a:rPr>
              <a:t>REGISTRATION FORM</a:t>
            </a:r>
            <a:endParaRPr lang="en-US" sz="1800" u="sng">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02.20 PM (1)"/>
          <p:cNvPicPr>
            <a:picLocks noChangeAspect="1"/>
          </p:cNvPicPr>
          <p:nvPr/>
        </p:nvPicPr>
        <p:blipFill>
          <a:blip r:embed="rId1"/>
          <a:srcRect b="4795"/>
          <a:stretch>
            <a:fillRect/>
          </a:stretch>
        </p:blipFill>
        <p:spPr>
          <a:xfrm>
            <a:off x="591185" y="677545"/>
            <a:ext cx="7740650" cy="4065905"/>
          </a:xfrm>
          <a:prstGeom prst="rect">
            <a:avLst/>
          </a:prstGeom>
        </p:spPr>
      </p:pic>
      <p:sp>
        <p:nvSpPr>
          <p:cNvPr id="3" name="Text Box 2"/>
          <p:cNvSpPr txBox="1"/>
          <p:nvPr/>
        </p:nvSpPr>
        <p:spPr>
          <a:xfrm>
            <a:off x="379730" y="207010"/>
            <a:ext cx="8231505" cy="368300"/>
          </a:xfrm>
          <a:prstGeom prst="rect">
            <a:avLst/>
          </a:prstGeom>
          <a:noFill/>
        </p:spPr>
        <p:txBody>
          <a:bodyPr wrap="square" rtlCol="0">
            <a:spAutoFit/>
          </a:bodyPr>
          <a:p>
            <a:pPr algn="ctr"/>
            <a:r>
              <a:rPr lang="en-US" sz="1800" u="sng">
                <a:solidFill>
                  <a:schemeClr val="accent1"/>
                </a:solidFill>
                <a:effectLst>
                  <a:outerShdw blurRad="38100" dist="25400" dir="5400000" algn="ctr" rotWithShape="0">
                    <a:srgbClr val="6E747A">
                      <a:alpha val="43000"/>
                    </a:srgbClr>
                  </a:outerShdw>
                </a:effectLst>
              </a:rPr>
              <a:t>DATA BASE</a:t>
            </a:r>
            <a:endParaRPr lang="en-US" sz="1800" u="sng">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10.25 PM"/>
          <p:cNvPicPr>
            <a:picLocks noChangeAspect="1"/>
          </p:cNvPicPr>
          <p:nvPr/>
        </p:nvPicPr>
        <p:blipFill>
          <a:blip r:embed="rId1"/>
          <a:srcRect l="637" b="7194"/>
          <a:stretch>
            <a:fillRect/>
          </a:stretch>
        </p:blipFill>
        <p:spPr>
          <a:xfrm>
            <a:off x="302260" y="717550"/>
            <a:ext cx="3849370" cy="3881755"/>
          </a:xfrm>
          <a:prstGeom prst="rect">
            <a:avLst/>
          </a:prstGeom>
        </p:spPr>
      </p:pic>
      <p:pic>
        <p:nvPicPr>
          <p:cNvPr id="3" name="Picture 2" descr="WhatsApp Image 2021-11-18 at 12.10.59 PM"/>
          <p:cNvPicPr>
            <a:picLocks noChangeAspect="1"/>
          </p:cNvPicPr>
          <p:nvPr/>
        </p:nvPicPr>
        <p:blipFill>
          <a:blip r:embed="rId2"/>
          <a:srcRect b="8285"/>
          <a:stretch>
            <a:fillRect/>
          </a:stretch>
        </p:blipFill>
        <p:spPr>
          <a:xfrm>
            <a:off x="4570095" y="711200"/>
            <a:ext cx="4100195" cy="3894455"/>
          </a:xfrm>
          <a:prstGeom prst="rect">
            <a:avLst/>
          </a:prstGeom>
        </p:spPr>
      </p:pic>
      <p:sp>
        <p:nvSpPr>
          <p:cNvPr id="4" name="Text Box 3"/>
          <p:cNvSpPr txBox="1"/>
          <p:nvPr/>
        </p:nvSpPr>
        <p:spPr>
          <a:xfrm>
            <a:off x="207645" y="97155"/>
            <a:ext cx="8632825" cy="368300"/>
          </a:xfrm>
          <a:prstGeom prst="rect">
            <a:avLst/>
          </a:prstGeom>
          <a:noFill/>
        </p:spPr>
        <p:txBody>
          <a:bodyPr wrap="square" rtlCol="0">
            <a:spAutoFit/>
          </a:bodyPr>
          <a:p>
            <a:r>
              <a:rPr lang="en-US" sz="1800">
                <a:solidFill>
                  <a:schemeClr val="accent1"/>
                </a:solidFill>
                <a:effectLst>
                  <a:outerShdw blurRad="38100" dist="25400" dir="5400000" algn="ctr" rotWithShape="0">
                    <a:srgbClr val="6E747A">
                      <a:alpha val="43000"/>
                    </a:srgbClr>
                  </a:outerShdw>
                </a:effectLst>
              </a:rPr>
              <a:t>LOGIN PAGE :-                                          VALIDATED LOGIN PAGE :-</a:t>
            </a:r>
            <a:endParaRPr lang="en-US" sz="18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32.44 PM"/>
          <p:cNvPicPr>
            <a:picLocks noChangeAspect="1"/>
          </p:cNvPicPr>
          <p:nvPr/>
        </p:nvPicPr>
        <p:blipFill>
          <a:blip r:embed="rId1"/>
          <a:srcRect b="10608"/>
          <a:stretch>
            <a:fillRect/>
          </a:stretch>
        </p:blipFill>
        <p:spPr>
          <a:xfrm>
            <a:off x="699135" y="672465"/>
            <a:ext cx="7662545" cy="4343400"/>
          </a:xfrm>
          <a:prstGeom prst="rect">
            <a:avLst/>
          </a:prstGeom>
        </p:spPr>
      </p:pic>
      <p:sp>
        <p:nvSpPr>
          <p:cNvPr id="4" name="Text Box 3"/>
          <p:cNvSpPr txBox="1"/>
          <p:nvPr/>
        </p:nvSpPr>
        <p:spPr>
          <a:xfrm>
            <a:off x="827405" y="110490"/>
            <a:ext cx="7018655" cy="368300"/>
          </a:xfrm>
          <a:prstGeom prst="rect">
            <a:avLst/>
          </a:prstGeom>
          <a:noFill/>
        </p:spPr>
        <p:txBody>
          <a:bodyPr wrap="square" rtlCol="0">
            <a:spAutoFit/>
          </a:bodyPr>
          <a:p>
            <a:pPr algn="ctr"/>
            <a:r>
              <a:rPr lang="en-US" sz="1800"/>
              <a:t>LINKS</a:t>
            </a:r>
            <a:endParaRPr lang="en-US"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WhatsApp Image 2021-11-18 at 12.33.10 PM"/>
          <p:cNvPicPr>
            <a:picLocks noChangeAspect="1"/>
          </p:cNvPicPr>
          <p:nvPr/>
        </p:nvPicPr>
        <p:blipFill>
          <a:blip r:embed="rId1"/>
          <a:srcRect b="4562"/>
          <a:stretch>
            <a:fillRect/>
          </a:stretch>
        </p:blipFill>
        <p:spPr>
          <a:xfrm>
            <a:off x="675005" y="513715"/>
            <a:ext cx="7571740" cy="41160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33.09 PM"/>
          <p:cNvPicPr>
            <a:picLocks noChangeAspect="1"/>
          </p:cNvPicPr>
          <p:nvPr/>
        </p:nvPicPr>
        <p:blipFill>
          <a:blip r:embed="rId1"/>
          <a:stretch>
            <a:fillRect/>
          </a:stretch>
        </p:blipFill>
        <p:spPr>
          <a:xfrm>
            <a:off x="598805" y="378460"/>
            <a:ext cx="8103870" cy="4606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2"/>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Content</a:t>
            </a:r>
            <a:endParaRPr lang="en-GB"/>
          </a:p>
        </p:txBody>
      </p:sp>
      <p:sp>
        <p:nvSpPr>
          <p:cNvPr id="73" name="Google Shape;73;p2"/>
          <p:cNvSpPr txBox="1"/>
          <p:nvPr>
            <p:ph type="body" idx="1"/>
          </p:nvPr>
        </p:nvSpPr>
        <p:spPr>
          <a:xfrm>
            <a:off x="669925" y="1395730"/>
            <a:ext cx="7136765" cy="3522980"/>
          </a:xfrm>
          <a:prstGeom prst="rect">
            <a:avLst/>
          </a:prstGeom>
          <a:noFill/>
          <a:ln>
            <a:noFill/>
          </a:ln>
        </p:spPr>
        <p:txBody>
          <a:bodyPr spcFirstLastPara="1" wrap="square" lIns="91425" tIns="91425" rIns="91425" bIns="91425" anchor="t" anchorCtr="0">
            <a:noAutofit/>
          </a:bodyPr>
          <a:lstStyle/>
          <a:p>
            <a:pPr marL="457200" lvl="0" indent="-311150" algn="l" rtl="0">
              <a:lnSpc>
                <a:spcPct val="60000"/>
              </a:lnSpc>
              <a:spcBef>
                <a:spcPts val="180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Introduction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180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Problem Definition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Goals</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Survey of Existing System</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Limitation Existing system or research gap</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Proposed System:  Introduction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Architecture/ Framework   (Block Diagram, Conceptual Diagram, ER Diagram)</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Algorithm and Process Design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60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Details of Hardware &amp; Software</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115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Methodology employed</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115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Next Work Plan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115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Conclusion</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457200" lvl="0" indent="-311150" algn="l" rtl="0">
              <a:lnSpc>
                <a:spcPct val="115000"/>
              </a:lnSpc>
              <a:spcBef>
                <a:spcPts val="0"/>
              </a:spcBef>
              <a:spcAft>
                <a:spcPts val="0"/>
              </a:spcAft>
              <a:buSzPts val="1300"/>
              <a:buAutoNum type="romanUcPeriod"/>
            </a:pPr>
            <a:r>
              <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References</a:t>
            </a:r>
            <a:endParaRPr lang="en-GB" sz="14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33.43 PM"/>
          <p:cNvPicPr>
            <a:picLocks noChangeAspect="1"/>
          </p:cNvPicPr>
          <p:nvPr/>
        </p:nvPicPr>
        <p:blipFill>
          <a:blip r:embed="rId1"/>
          <a:stretch>
            <a:fillRect/>
          </a:stretch>
        </p:blipFill>
        <p:spPr>
          <a:xfrm>
            <a:off x="812800" y="240665"/>
            <a:ext cx="7649210" cy="46551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19.02 PM"/>
          <p:cNvPicPr>
            <a:picLocks noChangeAspect="1"/>
          </p:cNvPicPr>
          <p:nvPr/>
        </p:nvPicPr>
        <p:blipFill>
          <a:blip r:embed="rId1"/>
          <a:srcRect b="4730"/>
          <a:stretch>
            <a:fillRect/>
          </a:stretch>
        </p:blipFill>
        <p:spPr>
          <a:xfrm>
            <a:off x="932815" y="647065"/>
            <a:ext cx="7135495" cy="4169410"/>
          </a:xfrm>
          <a:prstGeom prst="rect">
            <a:avLst/>
          </a:prstGeom>
        </p:spPr>
      </p:pic>
      <p:sp>
        <p:nvSpPr>
          <p:cNvPr id="3" name="Text Box 2"/>
          <p:cNvSpPr txBox="1"/>
          <p:nvPr/>
        </p:nvSpPr>
        <p:spPr>
          <a:xfrm>
            <a:off x="732155" y="89535"/>
            <a:ext cx="7906385" cy="368300"/>
          </a:xfrm>
          <a:prstGeom prst="rect">
            <a:avLst/>
          </a:prstGeom>
          <a:noFill/>
        </p:spPr>
        <p:txBody>
          <a:bodyPr wrap="square" rtlCol="0">
            <a:spAutoFit/>
          </a:bodyPr>
          <a:p>
            <a:pPr algn="ctr"/>
            <a:r>
              <a:rPr lang="en-US" sz="1800" u="sng"/>
              <a:t>SURVEY FORM</a:t>
            </a:r>
            <a:endParaRPr lang="en-US" sz="1800" u="sn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1.16 PM"/>
          <p:cNvPicPr>
            <a:picLocks noChangeAspect="1"/>
          </p:cNvPicPr>
          <p:nvPr/>
        </p:nvPicPr>
        <p:blipFill>
          <a:blip r:embed="rId1"/>
          <a:stretch>
            <a:fillRect/>
          </a:stretch>
        </p:blipFill>
        <p:spPr>
          <a:xfrm>
            <a:off x="957580" y="482600"/>
            <a:ext cx="7228840" cy="4503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1.39 PM"/>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2.09 PM"/>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2.18 PM"/>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8.29 PM"/>
          <p:cNvPicPr>
            <a:picLocks noChangeAspect="1"/>
          </p:cNvPicPr>
          <p:nvPr/>
        </p:nvPicPr>
        <p:blipFill>
          <a:blip r:embed="rId1"/>
          <a:stretch>
            <a:fillRect/>
          </a:stretch>
        </p:blipFill>
        <p:spPr>
          <a:xfrm>
            <a:off x="536575" y="632460"/>
            <a:ext cx="7883525" cy="4401185"/>
          </a:xfrm>
          <a:prstGeom prst="rect">
            <a:avLst/>
          </a:prstGeom>
        </p:spPr>
      </p:pic>
      <p:sp>
        <p:nvSpPr>
          <p:cNvPr id="3" name="Text Box 2"/>
          <p:cNvSpPr txBox="1"/>
          <p:nvPr/>
        </p:nvSpPr>
        <p:spPr>
          <a:xfrm>
            <a:off x="445135" y="104775"/>
            <a:ext cx="8286750" cy="398780"/>
          </a:xfrm>
          <a:prstGeom prst="rect">
            <a:avLst/>
          </a:prstGeom>
          <a:noFill/>
        </p:spPr>
        <p:txBody>
          <a:bodyPr wrap="square" rtlCol="0">
            <a:spAutoFit/>
          </a:bodyPr>
          <a:p>
            <a:pPr algn="ctr"/>
            <a:r>
              <a:rPr lang="en-US" sz="2000" u="sng"/>
              <a:t>GRAPH</a:t>
            </a:r>
            <a:endParaRPr lang="en-US" sz="2000"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1-11-18 at 12.28.52 PM"/>
          <p:cNvPicPr>
            <a:picLocks noChangeAspect="1"/>
          </p:cNvPicPr>
          <p:nvPr/>
        </p:nvPicPr>
        <p:blipFill>
          <a:blip r:embed="rId1"/>
          <a:stretch>
            <a:fillRect/>
          </a:stretch>
        </p:blipFill>
        <p:spPr>
          <a:xfrm>
            <a:off x="556895" y="503555"/>
            <a:ext cx="7814945" cy="42684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NEXT WOK PLAN:</a:t>
            </a:r>
            <a:endParaRPr lang="en-US"/>
          </a:p>
        </p:txBody>
      </p:sp>
      <p:sp>
        <p:nvSpPr>
          <p:cNvPr id="3" name="Text Placeholder 2"/>
          <p:cNvSpPr/>
          <p:nvPr>
            <p:ph type="body" idx="1"/>
          </p:nvPr>
        </p:nvSpPr>
        <p:spPr>
          <a:xfrm>
            <a:off x="311785" y="1505585"/>
            <a:ext cx="7976870" cy="3075940"/>
          </a:xfrm>
        </p:spPr>
        <p:txBody>
          <a:bodyPr>
            <a:scene3d>
              <a:camera prst="orthographicFront"/>
              <a:lightRig rig="threePt" dir="t"/>
            </a:scene3d>
          </a:bodyPr>
          <a:p>
            <a:pPr marL="146050" indent="0">
              <a:buNone/>
            </a:pPr>
            <a:r>
              <a:rPr lang="en-US"/>
              <a:t>.</a:t>
            </a:r>
            <a:r>
              <a:rPr lang="en-US">
                <a:solidFill>
                  <a:schemeClr val="tx1"/>
                </a:solidFill>
                <a:effectLst>
                  <a:outerShdw blurRad="38100" dist="19050" dir="2700000" algn="tl" rotWithShape="0">
                    <a:schemeClr val="dk1">
                      <a:alpha val="40000"/>
                    </a:schemeClr>
                  </a:outerShdw>
                </a:effectLst>
              </a:rPr>
              <a:t> </a:t>
            </a:r>
            <a:r>
              <a:rPr lang="en-US" sz="1800">
                <a:solidFill>
                  <a:schemeClr val="tx1"/>
                </a:solidFill>
                <a:effectLst>
                  <a:outerShdw blurRad="38100" dist="19050" dir="2700000" algn="tl" rotWithShape="0">
                    <a:schemeClr val="dk1">
                      <a:alpha val="40000"/>
                    </a:schemeClr>
                  </a:outerShdw>
                </a:effectLst>
              </a:rPr>
              <a:t>We will aim to perform operations on the data stored in the database through Registration forms for eg. retrieving the data and to enhance the data visualization.</a:t>
            </a:r>
            <a:endParaRPr lang="en-US" sz="1800">
              <a:solidFill>
                <a:schemeClr val="tx1"/>
              </a:solidFill>
              <a:effectLst>
                <a:outerShdw blurRad="38100" dist="19050" dir="2700000" algn="tl" rotWithShape="0">
                  <a:schemeClr val="dk1">
                    <a:alpha val="40000"/>
                  </a:schemeClr>
                </a:outerShdw>
              </a:effectLst>
            </a:endParaRPr>
          </a:p>
        </p:txBody>
      </p:sp>
      <p:sp>
        <p:nvSpPr>
          <p:cNvPr id="4" name="Text Placeholder 3"/>
          <p:cNvSpPr/>
          <p:nvPr>
            <p:ph type="body" idx="2"/>
          </p:nvPr>
        </p:nvSpPr>
        <p:spPr>
          <a:xfrm>
            <a:off x="8128000" y="1505585"/>
            <a:ext cx="704215" cy="3075940"/>
          </a:xfrm>
        </p:spPr>
        <p:txBody>
          <a:bodyPr/>
          <a:p>
            <a:pPr lvl="1"/>
            <a:r>
              <a:rPr lang="en-US"/>
              <a:t> </a:t>
            </a:r>
            <a:endParaRPr lang="en-US"/>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FINAL PRESENTATION (Sem III) : </a:t>
            </a:r>
            <a:endParaRPr lang="en-IN" altLang="en-US"/>
          </a:p>
        </p:txBody>
      </p:sp>
      <p:sp>
        <p:nvSpPr>
          <p:cNvPr id="3" name="Text Placeholder 2"/>
          <p:cNvSpPr/>
          <p:nvPr>
            <p:ph type="body" idx="1"/>
          </p:nvPr>
        </p:nvSpPr>
        <p:spPr>
          <a:xfrm>
            <a:off x="311785" y="1505585"/>
            <a:ext cx="8520430" cy="3554095"/>
          </a:xfrm>
        </p:spPr>
        <p:txBody>
          <a:bodyPr/>
          <a:p>
            <a:pPr marL="146050" indent="0">
              <a:buNone/>
            </a:pPr>
            <a:r>
              <a:rPr lang="en-IN" altLang="en-US">
                <a:solidFill>
                  <a:schemeClr val="accent6">
                    <a:lumMod val="10000"/>
                  </a:schemeClr>
                </a:solidFill>
              </a:rPr>
              <a:t>Work Implemented :</a:t>
            </a:r>
            <a:endParaRPr lang="en-IN" altLang="en-US">
              <a:solidFill>
                <a:schemeClr val="accent6">
                  <a:lumMod val="10000"/>
                </a:schemeClr>
              </a:solidFill>
            </a:endParaRPr>
          </a:p>
          <a:p>
            <a:pPr marL="146050" indent="0">
              <a:buNone/>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rPr>
              <a:t>Performed CRUD operations that are Create a Database , Read the database entries and print them as a table , Update the database entries , Delete the entries .</a:t>
            </a:r>
            <a:endParaRPr lang="en-IN" altLang="en-US">
              <a:solidFill>
                <a:schemeClr val="accent6">
                  <a:lumMod val="10000"/>
                </a:schemeClr>
              </a:solidFill>
            </a:endParaRPr>
          </a:p>
          <a:p>
            <a:pPr>
              <a:buFont typeface="Wingdings" panose="05000000000000000000" charset="0"/>
              <a:buChar char="v"/>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rPr>
              <a:t>Connected the Survey form with the pre-existing database of login and registration.</a:t>
            </a:r>
            <a:endParaRPr lang="en-IN" altLang="en-US">
              <a:solidFill>
                <a:schemeClr val="accent6">
                  <a:lumMod val="10000"/>
                </a:schemeClr>
              </a:solidFill>
            </a:endParaRPr>
          </a:p>
          <a:p>
            <a:pPr>
              <a:buFont typeface="Wingdings" panose="05000000000000000000" charset="0"/>
              <a:buChar char="v"/>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rPr>
              <a:t>Added More Pages and improved the website layout .</a:t>
            </a:r>
            <a:endParaRPr lang="en-IN" altLang="en-US">
              <a:solidFill>
                <a:schemeClr val="accent6">
                  <a:lumMod val="10000"/>
                </a:schemeClr>
              </a:solidFill>
            </a:endParaRPr>
          </a:p>
          <a:p>
            <a:pPr>
              <a:buFont typeface="Wingdings" panose="05000000000000000000" charset="0"/>
              <a:buChar char="v"/>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rPr>
              <a:t>Created an Admin Page and added some functionalities only admin has .</a:t>
            </a:r>
            <a:endParaRPr lang="en-IN" altLang="en-US">
              <a:solidFill>
                <a:schemeClr val="accent6">
                  <a:lumMod val="10000"/>
                </a:schemeClr>
              </a:solidFill>
            </a:endParaRPr>
          </a:p>
          <a:p>
            <a:pPr>
              <a:buFont typeface="Wingdings" panose="05000000000000000000" charset="0"/>
              <a:buChar char="v"/>
            </a:pPr>
            <a:endParaRPr lang="en-IN" altLang="en-US">
              <a:solidFill>
                <a:schemeClr val="accent6">
                  <a:lumMod val="10000"/>
                </a:schemeClr>
              </a:solidFill>
            </a:endParaRPr>
          </a:p>
          <a:p>
            <a:pPr marL="146050" indent="0">
              <a:buFont typeface="Wingdings" panose="05000000000000000000" charset="0"/>
              <a:buNone/>
            </a:pPr>
            <a:endParaRPr lang="en-IN" altLang="en-US">
              <a:solidFill>
                <a:schemeClr val="accent6">
                  <a:lumMod val="1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3"/>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Introduction to Project</a:t>
            </a:r>
            <a:endParaRPr lang="en-GB"/>
          </a:p>
          <a:p>
            <a:pPr marL="0" lvl="0" indent="0" algn="l" rtl="0">
              <a:lnSpc>
                <a:spcPct val="100000"/>
              </a:lnSpc>
              <a:spcBef>
                <a:spcPts val="0"/>
              </a:spcBef>
              <a:spcAft>
                <a:spcPts val="0"/>
              </a:spcAft>
              <a:buSzPts val="2800"/>
              <a:buNone/>
            </a:pPr>
          </a:p>
          <a:p>
            <a:pPr marL="0" lvl="0" indent="0" algn="l" rtl="0">
              <a:lnSpc>
                <a:spcPct val="100000"/>
              </a:lnSpc>
              <a:spcBef>
                <a:spcPts val="0"/>
              </a:spcBef>
              <a:spcAft>
                <a:spcPts val="0"/>
              </a:spcAft>
              <a:buSzPts val="2800"/>
              <a:buNone/>
            </a:pPr>
          </a:p>
        </p:txBody>
      </p:sp>
      <p:sp>
        <p:nvSpPr>
          <p:cNvPr id="79" name="Google Shape;79;p3"/>
          <p:cNvSpPr txBox="1"/>
          <p:nvPr>
            <p:ph type="body" idx="4294967295"/>
          </p:nvPr>
        </p:nvSpPr>
        <p:spPr>
          <a:xfrm>
            <a:off x="173990" y="1529080"/>
            <a:ext cx="5128260" cy="3075940"/>
          </a:xfrm>
          <a:prstGeom prst="rect">
            <a:avLst/>
          </a:prstGeom>
          <a:noFill/>
          <a:ln>
            <a:noFill/>
          </a:ln>
        </p:spPr>
        <p:txBody>
          <a:bodyPr spcFirstLastPara="1" wrap="square" lIns="91425" tIns="91425" rIns="91425" bIns="91425" anchor="t" anchorCtr="0">
            <a:noAutofit/>
          </a:bodyPr>
          <a:lstStyle/>
          <a:p>
            <a:pPr marL="228600" lvl="0" indent="0" algn="l" rtl="0">
              <a:lnSpc>
                <a:spcPct val="115000"/>
              </a:lnSpc>
              <a:spcBef>
                <a:spcPts val="0"/>
              </a:spcBef>
              <a:spcAft>
                <a:spcPts val="0"/>
              </a:spcAft>
              <a:buClr>
                <a:srgbClr val="000000"/>
              </a:buClr>
              <a:buSzPts val="1400"/>
              <a:buNone/>
            </a:pPr>
            <a:r>
              <a:rPr lang="en-US" sz="1600">
                <a:solidFill>
                  <a:srgbClr val="000000"/>
                </a:solidFill>
                <a:latin typeface="Baskerville Old Face" panose="02020602080505020303" charset="0"/>
                <a:cs typeface="Baskerville Old Face" panose="02020602080505020303" charset="0"/>
              </a:rPr>
              <a:t>The coronavirus pandemic has taken the world by storm with its rapid growth and spread.</a:t>
            </a:r>
            <a:endParaRPr lang="en-US" sz="1600">
              <a:solidFill>
                <a:srgbClr val="000000"/>
              </a:solidFill>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Clr>
                <a:srgbClr val="000000"/>
              </a:buClr>
              <a:buSzPts val="1400"/>
              <a:buNone/>
            </a:pPr>
            <a:r>
              <a:rPr lang="en-US" sz="1600">
                <a:solidFill>
                  <a:srgbClr val="000000"/>
                </a:solidFill>
                <a:latin typeface="Baskerville Old Face" panose="02020602080505020303" charset="0"/>
                <a:cs typeface="Baskerville Old Face" panose="02020602080505020303" charset="0"/>
              </a:rPr>
              <a:t>Thus to analyze what has been its impact so far and analyze the outbreak of COVID 19 across various regions, visualize them using charts and tables, and predict the number of upcoming confirmed cases,we have built a simple user friendly website which will be showing the current status of the virus.</a:t>
            </a:r>
            <a:endParaRPr lang="en-US" sz="1600">
              <a:solidFill>
                <a:srgbClr val="000000"/>
              </a:solidFill>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Clr>
                <a:srgbClr val="000000"/>
              </a:buClr>
              <a:buSzPts val="1400"/>
              <a:buNone/>
            </a:pPr>
            <a:r>
              <a:rPr lang="en-US" sz="1600">
                <a:solidFill>
                  <a:srgbClr val="000000"/>
                </a:solidFill>
                <a:latin typeface="Baskerville Old Face" panose="02020602080505020303" charset="0"/>
                <a:cs typeface="Baskerville Old Face" panose="02020602080505020303" charset="0"/>
              </a:rPr>
              <a:t>Hence with a few safety measures, and updates , you can take care of yourself and your loved ones from getting adversely affected in the hour of crisis.</a:t>
            </a:r>
            <a:endParaRPr lang="en-US" sz="1600">
              <a:solidFill>
                <a:srgbClr val="000000"/>
              </a:solidFill>
              <a:latin typeface="Baskerville Old Face" panose="02020602080505020303" charset="0"/>
              <a:cs typeface="Baskerville Old Face" panose="02020602080505020303" charset="0"/>
            </a:endParaRPr>
          </a:p>
        </p:txBody>
      </p:sp>
      <p:pic>
        <p:nvPicPr>
          <p:cNvPr id="2" name="Picture 1"/>
          <p:cNvPicPr>
            <a:picLocks noChangeAspect="1"/>
          </p:cNvPicPr>
          <p:nvPr/>
        </p:nvPicPr>
        <p:blipFill>
          <a:blip r:embed="rId1"/>
          <a:stretch>
            <a:fillRect/>
          </a:stretch>
        </p:blipFill>
        <p:spPr>
          <a:xfrm>
            <a:off x="5771515" y="1918970"/>
            <a:ext cx="3060700" cy="2127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Landing Page of the CPT website </a:t>
            </a:r>
            <a:endParaRPr lang="en-IN" altLang="en-US"/>
          </a:p>
        </p:txBody>
      </p:sp>
      <p:pic>
        <p:nvPicPr>
          <p:cNvPr id="6" name="Picture 5"/>
          <p:cNvPicPr>
            <a:picLocks noChangeAspect="1"/>
          </p:cNvPicPr>
          <p:nvPr/>
        </p:nvPicPr>
        <p:blipFill>
          <a:blip r:embed="rId1"/>
          <a:srcRect r="1734" b="5750"/>
          <a:stretch>
            <a:fillRect/>
          </a:stretch>
        </p:blipFill>
        <p:spPr>
          <a:xfrm>
            <a:off x="0" y="1288415"/>
            <a:ext cx="9144000" cy="4057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 </a:t>
            </a:r>
            <a:endParaRPr lang="en-IN" altLang="en-US"/>
          </a:p>
        </p:txBody>
      </p:sp>
      <p:pic>
        <p:nvPicPr>
          <p:cNvPr id="8" name="Picture 7"/>
          <p:cNvPicPr>
            <a:picLocks noChangeAspect="1"/>
          </p:cNvPicPr>
          <p:nvPr/>
        </p:nvPicPr>
        <p:blipFill>
          <a:blip r:embed="rId1"/>
          <a:srcRect l="5130" t="11083" b="5889"/>
          <a:stretch>
            <a:fillRect/>
          </a:stretch>
        </p:blipFill>
        <p:spPr>
          <a:xfrm>
            <a:off x="0" y="-635"/>
            <a:ext cx="9144000" cy="55975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Registration Page :</a:t>
            </a:r>
            <a:br>
              <a:rPr lang="en-IN" altLang="en-US"/>
            </a:br>
            <a:endParaRPr lang="en-IN" altLang="en-US"/>
          </a:p>
        </p:txBody>
      </p:sp>
      <p:pic>
        <p:nvPicPr>
          <p:cNvPr id="7" name="Picture 6"/>
          <p:cNvPicPr>
            <a:picLocks noChangeAspect="1"/>
          </p:cNvPicPr>
          <p:nvPr/>
        </p:nvPicPr>
        <p:blipFill>
          <a:blip r:embed="rId1"/>
          <a:srcRect t="9815" r="4182" b="7009"/>
          <a:stretch>
            <a:fillRect/>
          </a:stretch>
        </p:blipFill>
        <p:spPr>
          <a:xfrm>
            <a:off x="-62230" y="1585595"/>
            <a:ext cx="9206230" cy="3557270"/>
          </a:xfrm>
          <a:prstGeom prst="rect">
            <a:avLst/>
          </a:prstGeom>
        </p:spPr>
      </p:pic>
      <p:sp>
        <p:nvSpPr>
          <p:cNvPr id="8" name="Text Box 7"/>
          <p:cNvSpPr txBox="1"/>
          <p:nvPr/>
        </p:nvSpPr>
        <p:spPr>
          <a:xfrm>
            <a:off x="1442085" y="1278890"/>
            <a:ext cx="6474460" cy="306705"/>
          </a:xfrm>
          <a:prstGeom prst="rect">
            <a:avLst/>
          </a:prstGeom>
          <a:noFill/>
        </p:spPr>
        <p:txBody>
          <a:bodyPr wrap="square" rtlCol="0">
            <a:spAutoFit/>
          </a:bodyPr>
          <a:p>
            <a:r>
              <a:rPr lang="en-IN" altLang="en-US" b="1"/>
              <a:t>( with validations of empty fields and if username/email already exists )</a:t>
            </a:r>
            <a:endParaRPr lang="en-IN" altLang="en-US"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Login Page </a:t>
            </a:r>
            <a:endParaRPr lang="en-IN" altLang="en-US"/>
          </a:p>
        </p:txBody>
      </p:sp>
      <p:pic>
        <p:nvPicPr>
          <p:cNvPr id="5" name="Picture 4"/>
          <p:cNvPicPr>
            <a:picLocks noChangeAspect="1"/>
          </p:cNvPicPr>
          <p:nvPr/>
        </p:nvPicPr>
        <p:blipFill>
          <a:blip r:embed="rId1"/>
          <a:srcRect l="2839" t="11222" r="3708" b="7991"/>
          <a:stretch>
            <a:fillRect/>
          </a:stretch>
        </p:blipFill>
        <p:spPr>
          <a:xfrm>
            <a:off x="635" y="1306195"/>
            <a:ext cx="9143365" cy="41465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User Dashboard</a:t>
            </a:r>
            <a:endParaRPr lang="en-IN" altLang="en-US"/>
          </a:p>
        </p:txBody>
      </p:sp>
      <p:pic>
        <p:nvPicPr>
          <p:cNvPr id="6" name="Picture 5"/>
          <p:cNvPicPr>
            <a:picLocks noChangeAspect="1"/>
          </p:cNvPicPr>
          <p:nvPr/>
        </p:nvPicPr>
        <p:blipFill>
          <a:blip r:embed="rId1"/>
          <a:srcRect t="10519" r="1104" b="9111"/>
          <a:stretch>
            <a:fillRect/>
          </a:stretch>
        </p:blipFill>
        <p:spPr>
          <a:xfrm>
            <a:off x="0" y="1546860"/>
            <a:ext cx="9143365" cy="4050665"/>
          </a:xfrm>
          <a:prstGeom prst="rect">
            <a:avLst/>
          </a:prstGeom>
        </p:spPr>
      </p:pic>
      <p:sp>
        <p:nvSpPr>
          <p:cNvPr id="7" name="Text Box 6"/>
          <p:cNvSpPr txBox="1"/>
          <p:nvPr/>
        </p:nvSpPr>
        <p:spPr>
          <a:xfrm>
            <a:off x="1318895" y="1240155"/>
            <a:ext cx="6167755" cy="306705"/>
          </a:xfrm>
          <a:prstGeom prst="rect">
            <a:avLst/>
          </a:prstGeom>
          <a:noFill/>
        </p:spPr>
        <p:txBody>
          <a:bodyPr wrap="square" rtlCol="0">
            <a:spAutoFit/>
          </a:bodyPr>
          <a:p>
            <a:r>
              <a:rPr lang="en-IN" altLang="en-US" b="1"/>
              <a:t>Dynamic Dashboard - Showing the Username on the top right :</a:t>
            </a:r>
            <a:endParaRPr lang="en-I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25" y="173900"/>
            <a:ext cx="8520600" cy="623700"/>
          </a:xfrm>
        </p:spPr>
        <p:txBody>
          <a:bodyPr/>
          <a:p>
            <a:r>
              <a:rPr lang="en-IN" altLang="en-US"/>
              <a:t>Viewing Covid Countrywise Data Graph : </a:t>
            </a:r>
            <a:endParaRPr lang="en-IN" altLang="en-US"/>
          </a:p>
        </p:txBody>
      </p:sp>
      <p:pic>
        <p:nvPicPr>
          <p:cNvPr id="7" name="Picture 6"/>
          <p:cNvPicPr>
            <a:picLocks noChangeAspect="1"/>
          </p:cNvPicPr>
          <p:nvPr/>
        </p:nvPicPr>
        <p:blipFill>
          <a:blip r:embed="rId1"/>
          <a:srcRect t="11361" r="156" b="5889"/>
          <a:stretch>
            <a:fillRect/>
          </a:stretch>
        </p:blipFill>
        <p:spPr>
          <a:xfrm>
            <a:off x="635" y="1288415"/>
            <a:ext cx="9143365" cy="38557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Graph being plotted :</a:t>
            </a:r>
            <a:endParaRPr lang="en-IN" altLang="en-US"/>
          </a:p>
        </p:txBody>
      </p:sp>
      <p:pic>
        <p:nvPicPr>
          <p:cNvPr id="6" name="Picture 5"/>
          <p:cNvPicPr>
            <a:picLocks noChangeAspect="1"/>
          </p:cNvPicPr>
          <p:nvPr/>
        </p:nvPicPr>
        <p:blipFill>
          <a:blip r:embed="rId1"/>
          <a:srcRect l="4740" t="11083" r="4656" b="8981"/>
          <a:stretch>
            <a:fillRect/>
          </a:stretch>
        </p:blipFill>
        <p:spPr>
          <a:xfrm>
            <a:off x="0" y="1124585"/>
            <a:ext cx="9144000" cy="40182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India’s Covid data graph :</a:t>
            </a:r>
            <a:endParaRPr lang="en-IN" altLang="en-US"/>
          </a:p>
        </p:txBody>
      </p:sp>
      <p:pic>
        <p:nvPicPr>
          <p:cNvPr id="5" name="Picture 4"/>
          <p:cNvPicPr>
            <a:picLocks noChangeAspect="1"/>
          </p:cNvPicPr>
          <p:nvPr/>
        </p:nvPicPr>
        <p:blipFill>
          <a:blip r:embed="rId1"/>
          <a:srcRect t="10528" r="2802" b="6037"/>
          <a:stretch>
            <a:fillRect/>
          </a:stretch>
        </p:blipFill>
        <p:spPr>
          <a:xfrm>
            <a:off x="0" y="1268730"/>
            <a:ext cx="9144000" cy="43662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Graph being plotted .. </a:t>
            </a:r>
            <a:endParaRPr lang="en-IN" altLang="en-US"/>
          </a:p>
        </p:txBody>
      </p:sp>
      <p:pic>
        <p:nvPicPr>
          <p:cNvPr id="5" name="Picture 4"/>
          <p:cNvPicPr>
            <a:picLocks noChangeAspect="1"/>
          </p:cNvPicPr>
          <p:nvPr/>
        </p:nvPicPr>
        <p:blipFill>
          <a:blip r:embed="rId1"/>
          <a:srcRect l="6391" t="12343" r="4104" b="8278"/>
          <a:stretch>
            <a:fillRect/>
          </a:stretch>
        </p:blipFill>
        <p:spPr>
          <a:xfrm>
            <a:off x="635" y="1278255"/>
            <a:ext cx="9143365" cy="39814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Survey form </a:t>
            </a:r>
            <a:endParaRPr lang="en-IN" altLang="en-US"/>
          </a:p>
        </p:txBody>
      </p:sp>
      <p:pic>
        <p:nvPicPr>
          <p:cNvPr id="6" name="Picture 5"/>
          <p:cNvPicPr>
            <a:picLocks noChangeAspect="1"/>
          </p:cNvPicPr>
          <p:nvPr/>
        </p:nvPicPr>
        <p:blipFill>
          <a:blip r:embed="rId1"/>
          <a:srcRect l="27146" t="9398" r="26672" b="4907"/>
          <a:stretch>
            <a:fillRect/>
          </a:stretch>
        </p:blipFill>
        <p:spPr>
          <a:xfrm>
            <a:off x="3613150" y="0"/>
            <a:ext cx="5630545"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5"/>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Problem Definition</a:t>
            </a:r>
            <a:endParaRPr lang="en-GB"/>
          </a:p>
        </p:txBody>
      </p:sp>
      <p:sp>
        <p:nvSpPr>
          <p:cNvPr id="85" name="Google Shape;85;p5"/>
          <p:cNvSpPr txBox="1"/>
          <p:nvPr>
            <p:ph type="body" idx="1"/>
          </p:nvPr>
        </p:nvSpPr>
        <p:spPr>
          <a:xfrm>
            <a:off x="252730" y="1781175"/>
            <a:ext cx="4763135" cy="2800985"/>
          </a:xfrm>
          <a:prstGeom prst="rect">
            <a:avLst/>
          </a:prstGeom>
          <a:noFill/>
          <a:ln>
            <a:noFill/>
          </a:ln>
        </p:spPr>
        <p:txBody>
          <a:bodyPr spcFirstLastPara="1" wrap="square" lIns="91425" tIns="91425" rIns="91425" bIns="91425" anchor="t" anchorCtr="0">
            <a:noAutofit/>
          </a:bodyPr>
          <a:lstStyle/>
          <a:p>
            <a:pPr marL="742950" lvl="0" indent="-285750" algn="just" rtl="0">
              <a:lnSpc>
                <a:spcPct val="115000"/>
              </a:lnSpc>
              <a:spcBef>
                <a:spcPts val="0"/>
              </a:spcBef>
              <a:spcAft>
                <a:spcPts val="0"/>
              </a:spcAft>
              <a:buSzPts val="1300"/>
              <a:buFont typeface="Wingdings" panose="05000000000000000000" charset="0"/>
              <a:buChar char="§"/>
            </a:pPr>
            <a:r>
              <a:rPr sz="1700">
                <a:solidFill>
                  <a:srgbClr val="000000"/>
                </a:solidFill>
                <a:latin typeface="Baskerville Old Face" panose="02020602080505020303" charset="0"/>
                <a:cs typeface="Baskerville Old Face" panose="02020602080505020303" charset="0"/>
              </a:rPr>
              <a:t>Analysing the present situation in India. </a:t>
            </a:r>
            <a:endParaRPr sz="1700">
              <a:solidFill>
                <a:srgbClr val="000000"/>
              </a:solidFill>
              <a:latin typeface="Baskerville Old Face" panose="02020602080505020303" charset="0"/>
              <a:cs typeface="Baskerville Old Face" panose="02020602080505020303" charset="0"/>
            </a:endParaRPr>
          </a:p>
          <a:p>
            <a:pPr marL="742950" lvl="0" indent="-285750" algn="just" rtl="0">
              <a:lnSpc>
                <a:spcPct val="115000"/>
              </a:lnSpc>
              <a:spcBef>
                <a:spcPts val="0"/>
              </a:spcBef>
              <a:spcAft>
                <a:spcPts val="0"/>
              </a:spcAft>
              <a:buSzPts val="1300"/>
              <a:buFont typeface="Wingdings" panose="05000000000000000000" charset="0"/>
              <a:buChar char="§"/>
            </a:pPr>
            <a:r>
              <a:rPr sz="1700">
                <a:solidFill>
                  <a:srgbClr val="000000"/>
                </a:solidFill>
                <a:latin typeface="Baskerville Old Face" panose="02020602080505020303" charset="0"/>
                <a:cs typeface="Baskerville Old Face" panose="02020602080505020303" charset="0"/>
              </a:rPr>
              <a:t>Visualize the data and respresent it using graphs and pie charts.</a:t>
            </a:r>
            <a:endParaRPr sz="1700">
              <a:solidFill>
                <a:srgbClr val="000000"/>
              </a:solidFill>
              <a:latin typeface="Baskerville Old Face" panose="02020602080505020303" charset="0"/>
              <a:cs typeface="Baskerville Old Face" panose="02020602080505020303" charset="0"/>
            </a:endParaRPr>
          </a:p>
          <a:p>
            <a:pPr marL="742950" lvl="0" indent="-285750" algn="just" rtl="0">
              <a:lnSpc>
                <a:spcPct val="115000"/>
              </a:lnSpc>
              <a:spcBef>
                <a:spcPts val="0"/>
              </a:spcBef>
              <a:spcAft>
                <a:spcPts val="0"/>
              </a:spcAft>
              <a:buSzPts val="1300"/>
              <a:buFont typeface="Wingdings" panose="05000000000000000000" charset="0"/>
              <a:buChar char="§"/>
            </a:pPr>
            <a:r>
              <a:rPr sz="1700">
                <a:solidFill>
                  <a:srgbClr val="000000"/>
                </a:solidFill>
                <a:latin typeface="Baskerville Old Face" panose="02020602080505020303" charset="0"/>
                <a:cs typeface="Baskerville Old Face" panose="02020602080505020303" charset="0"/>
              </a:rPr>
              <a:t>Show news updates about the current situation.</a:t>
            </a:r>
            <a:endParaRPr sz="1700">
              <a:solidFill>
                <a:srgbClr val="000000"/>
              </a:solidFill>
              <a:latin typeface="Baskerville Old Face" panose="02020602080505020303" charset="0"/>
              <a:cs typeface="Baskerville Old Face" panose="02020602080505020303" charset="0"/>
            </a:endParaRPr>
          </a:p>
          <a:p>
            <a:pPr marL="742950" lvl="0" indent="-285750" algn="just" rtl="0">
              <a:lnSpc>
                <a:spcPct val="115000"/>
              </a:lnSpc>
              <a:spcBef>
                <a:spcPts val="0"/>
              </a:spcBef>
              <a:spcAft>
                <a:spcPts val="0"/>
              </a:spcAft>
              <a:buSzPts val="1300"/>
              <a:buFont typeface="Wingdings" panose="05000000000000000000" charset="0"/>
              <a:buChar char="§"/>
            </a:pPr>
            <a:r>
              <a:rPr sz="1700">
                <a:solidFill>
                  <a:srgbClr val="000000"/>
                </a:solidFill>
                <a:latin typeface="Baskerville Old Face" panose="02020602080505020303" charset="0"/>
                <a:cs typeface="Baskerville Old Face" panose="02020602080505020303" charset="0"/>
              </a:rPr>
              <a:t>Perform a self diagnosis based on the questionnaire</a:t>
            </a:r>
            <a:r>
              <a:rPr sz="1700">
                <a:solidFill>
                  <a:srgbClr val="000000"/>
                </a:solidFill>
              </a:rPr>
              <a:t>.</a:t>
            </a:r>
            <a:endParaRPr sz="1700">
              <a:solidFill>
                <a:srgbClr val="000000"/>
              </a:solidFill>
            </a:endParaRPr>
          </a:p>
        </p:txBody>
      </p:sp>
      <p:pic>
        <p:nvPicPr>
          <p:cNvPr id="2" name="Picture 1"/>
          <p:cNvPicPr>
            <a:picLocks noChangeAspect="1"/>
          </p:cNvPicPr>
          <p:nvPr/>
        </p:nvPicPr>
        <p:blipFill>
          <a:blip r:embed="rId1"/>
          <a:stretch>
            <a:fillRect/>
          </a:stretch>
        </p:blipFill>
        <p:spPr>
          <a:xfrm>
            <a:off x="5636895" y="2077720"/>
            <a:ext cx="3194685" cy="21043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Covid Variant info :</a:t>
            </a:r>
            <a:endParaRPr lang="en-IN" altLang="en-US"/>
          </a:p>
        </p:txBody>
      </p:sp>
      <p:pic>
        <p:nvPicPr>
          <p:cNvPr id="5" name="Picture 4"/>
          <p:cNvPicPr>
            <a:picLocks noChangeAspect="1"/>
          </p:cNvPicPr>
          <p:nvPr/>
        </p:nvPicPr>
        <p:blipFill>
          <a:blip r:embed="rId1"/>
          <a:srcRect l="-469" t="15141" r="630" b="5689"/>
          <a:stretch>
            <a:fillRect/>
          </a:stretch>
        </p:blipFill>
        <p:spPr>
          <a:xfrm>
            <a:off x="0" y="1316355"/>
            <a:ext cx="9144000" cy="38271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28905" y="173990"/>
            <a:ext cx="8520430" cy="1181100"/>
          </a:xfrm>
        </p:spPr>
        <p:txBody>
          <a:bodyPr/>
          <a:p>
            <a:r>
              <a:rPr lang="en-IN" altLang="en-US"/>
              <a:t>working search bar with a notification as soon </a:t>
            </a:r>
            <a:br>
              <a:rPr lang="en-IN" altLang="en-US"/>
            </a:br>
            <a:r>
              <a:rPr lang="en-IN" altLang="en-US"/>
              <a:t>as user visits the website.</a:t>
            </a:r>
            <a:endParaRPr lang="en-IN" altLang="en-US"/>
          </a:p>
        </p:txBody>
      </p:sp>
      <p:pic>
        <p:nvPicPr>
          <p:cNvPr id="8" name="Picture 7"/>
          <p:cNvPicPr>
            <a:picLocks noChangeAspect="1"/>
          </p:cNvPicPr>
          <p:nvPr/>
        </p:nvPicPr>
        <p:blipFill>
          <a:blip r:embed="rId1"/>
          <a:srcRect t="12204" b="5463"/>
          <a:stretch>
            <a:fillRect/>
          </a:stretch>
        </p:blipFill>
        <p:spPr>
          <a:xfrm>
            <a:off x="0" y="1268730"/>
            <a:ext cx="9144635" cy="38747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Viewing the Data from an api in a table :</a:t>
            </a:r>
            <a:endParaRPr lang="en-IN" altLang="en-US"/>
          </a:p>
        </p:txBody>
      </p:sp>
      <p:pic>
        <p:nvPicPr>
          <p:cNvPr id="5" name="Picture 4"/>
          <p:cNvPicPr>
            <a:picLocks noChangeAspect="1"/>
          </p:cNvPicPr>
          <p:nvPr/>
        </p:nvPicPr>
        <p:blipFill>
          <a:blip r:embed="rId1"/>
          <a:srcRect l="1104" t="11370" r="-1260" b="5472"/>
          <a:stretch>
            <a:fillRect/>
          </a:stretch>
        </p:blipFill>
        <p:spPr>
          <a:xfrm>
            <a:off x="0" y="1280160"/>
            <a:ext cx="9144000" cy="58654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If the User in an Admin :</a:t>
            </a:r>
            <a:endParaRPr lang="en-IN" altLang="en-US"/>
          </a:p>
        </p:txBody>
      </p:sp>
      <p:pic>
        <p:nvPicPr>
          <p:cNvPr id="5" name="Picture 4"/>
          <p:cNvPicPr>
            <a:picLocks noChangeAspect="1"/>
          </p:cNvPicPr>
          <p:nvPr/>
        </p:nvPicPr>
        <p:blipFill>
          <a:blip r:embed="rId1"/>
          <a:srcRect t="10389" r="9313" b="13889"/>
          <a:stretch>
            <a:fillRect/>
          </a:stretch>
        </p:blipFill>
        <p:spPr>
          <a:xfrm>
            <a:off x="0" y="1210945"/>
            <a:ext cx="9143365" cy="51930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Performing CRUD operations :</a:t>
            </a:r>
            <a:endParaRPr lang="en-IN" altLang="en-US"/>
          </a:p>
        </p:txBody>
      </p:sp>
      <p:pic>
        <p:nvPicPr>
          <p:cNvPr id="6" name="Picture 5"/>
          <p:cNvPicPr>
            <a:picLocks noChangeAspect="1"/>
          </p:cNvPicPr>
          <p:nvPr/>
        </p:nvPicPr>
        <p:blipFill>
          <a:blip r:embed="rId1"/>
          <a:srcRect t="9259" r="14438" b="9398"/>
          <a:stretch>
            <a:fillRect/>
          </a:stretch>
        </p:blipFill>
        <p:spPr>
          <a:xfrm>
            <a:off x="-635" y="1299845"/>
            <a:ext cx="9144000" cy="43764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Updating the data </a:t>
            </a:r>
            <a:endParaRPr lang="en-IN" altLang="en-US"/>
          </a:p>
        </p:txBody>
      </p:sp>
      <p:pic>
        <p:nvPicPr>
          <p:cNvPr id="5" name="Picture 4"/>
          <p:cNvPicPr>
            <a:picLocks noChangeAspect="1"/>
          </p:cNvPicPr>
          <p:nvPr/>
        </p:nvPicPr>
        <p:blipFill>
          <a:blip r:embed="rId1"/>
          <a:srcRect l="-859" t="7435" r="18625" b="21463"/>
          <a:stretch>
            <a:fillRect/>
          </a:stretch>
        </p:blipFill>
        <p:spPr>
          <a:xfrm>
            <a:off x="635" y="1336675"/>
            <a:ext cx="9142730" cy="40195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Pagination</a:t>
            </a:r>
            <a:endParaRPr lang="en-IN" altLang="en-US"/>
          </a:p>
        </p:txBody>
      </p:sp>
      <p:pic>
        <p:nvPicPr>
          <p:cNvPr id="5" name="Picture 4"/>
          <p:cNvPicPr>
            <a:picLocks noChangeAspect="1"/>
          </p:cNvPicPr>
          <p:nvPr/>
        </p:nvPicPr>
        <p:blipFill>
          <a:blip r:embed="rId1"/>
          <a:srcRect l="14125" t="10657" r="12987" b="31565"/>
          <a:stretch>
            <a:fillRect/>
          </a:stretch>
        </p:blipFill>
        <p:spPr>
          <a:xfrm>
            <a:off x="0" y="1288415"/>
            <a:ext cx="9143365" cy="3962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Search from the database :</a:t>
            </a:r>
            <a:endParaRPr lang="en-IN" altLang="en-US"/>
          </a:p>
        </p:txBody>
      </p:sp>
      <p:pic>
        <p:nvPicPr>
          <p:cNvPr id="5" name="Picture 4"/>
          <p:cNvPicPr>
            <a:picLocks noChangeAspect="1"/>
          </p:cNvPicPr>
          <p:nvPr/>
        </p:nvPicPr>
        <p:blipFill>
          <a:blip r:embed="rId1"/>
          <a:srcRect l="14594" t="13185" r="13333" b="44046"/>
          <a:stretch>
            <a:fillRect/>
          </a:stretch>
        </p:blipFill>
        <p:spPr>
          <a:xfrm>
            <a:off x="245745" y="1307465"/>
            <a:ext cx="8787130" cy="29330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Our database :</a:t>
            </a:r>
            <a:endParaRPr lang="en-IN" altLang="en-US"/>
          </a:p>
        </p:txBody>
      </p:sp>
      <p:pic>
        <p:nvPicPr>
          <p:cNvPr id="5" name="Picture 4"/>
          <p:cNvPicPr>
            <a:picLocks noChangeAspect="1"/>
          </p:cNvPicPr>
          <p:nvPr/>
        </p:nvPicPr>
        <p:blipFill>
          <a:blip r:embed="rId1"/>
          <a:srcRect l="-625" t="4213" r="708" b="6306"/>
          <a:stretch>
            <a:fillRect/>
          </a:stretch>
        </p:blipFill>
        <p:spPr>
          <a:xfrm>
            <a:off x="0" y="1779905"/>
            <a:ext cx="9144000" cy="3364230"/>
          </a:xfrm>
          <a:prstGeom prst="rect">
            <a:avLst/>
          </a:prstGeom>
        </p:spPr>
      </p:pic>
      <p:sp>
        <p:nvSpPr>
          <p:cNvPr id="6" name="Text Box 5"/>
          <p:cNvSpPr txBox="1"/>
          <p:nvPr/>
        </p:nvSpPr>
        <p:spPr>
          <a:xfrm>
            <a:off x="0" y="1257935"/>
            <a:ext cx="9144000" cy="521970"/>
          </a:xfrm>
          <a:prstGeom prst="rect">
            <a:avLst/>
          </a:prstGeom>
          <a:noFill/>
        </p:spPr>
        <p:txBody>
          <a:bodyPr wrap="square" rtlCol="0">
            <a:spAutoFit/>
          </a:bodyPr>
          <a:p>
            <a:r>
              <a:rPr lang="en-IN" altLang="en-US"/>
              <a:t>The newly Registered users or the users who haven’t filled the survey form yet , have 0 or empty entries in the columns of survey form.</a:t>
            </a:r>
            <a:endParaRPr lang="en-I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References</a:t>
            </a:r>
            <a:endParaRPr lang="en-GB"/>
          </a:p>
        </p:txBody>
      </p:sp>
      <p:sp>
        <p:nvSpPr>
          <p:cNvPr id="142" name="Google Shape;142;p13"/>
          <p:cNvSpPr txBox="1"/>
          <p:nvPr>
            <p:ph type="body" idx="1"/>
          </p:nvPr>
        </p:nvSpPr>
        <p:spPr>
          <a:xfrm>
            <a:off x="311785" y="1657985"/>
            <a:ext cx="8390255" cy="3082925"/>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000"/>
              <a:buNone/>
            </a:pPr>
            <a:endParaRPr sz="1000">
              <a:solidFill>
                <a:srgbClr val="000000"/>
              </a:solidFill>
              <a:highlight>
                <a:srgbClr val="FFFBFA"/>
              </a:highlight>
            </a:endParaRPr>
          </a:p>
          <a:p>
            <a:pPr marL="514350" lvl="0" indent="-285750" algn="l" rtl="0">
              <a:lnSpc>
                <a:spcPct val="115000"/>
              </a:lnSpc>
              <a:spcBef>
                <a:spcPts val="0"/>
              </a:spcBef>
              <a:spcAft>
                <a:spcPts val="0"/>
              </a:spcAft>
              <a:buSzPts val="10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The Government of India. 2020. Live updates</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from Worldometer. Retrieved from</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https://www.worldometers.info/coronavirus/</a:t>
            </a: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Arial" panose="020B0604020202020204" pitchFamily="34" charset="0"/>
              <a:buChar char="•"/>
            </a:pP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country/india/.</a:t>
            </a: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Arial" panose="020B0604020202020204" pitchFamily="34" charset="0"/>
              <a:buChar char="•"/>
            </a:pP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World Health Organization. 2020. Coronavirus</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disease 2019 (COVID-19): Situation report.</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Retrieved from</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https://www.worldometers.info/coronavirus/?utm_campaign=homeAdvegas1?%20.</a:t>
            </a: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Arial" panose="020B0604020202020204" pitchFamily="34" charset="0"/>
              <a:buChar char="•"/>
            </a:pP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rPr>
              <a:t>Alan L.Portal, Yi Zhang, Ying Huang, Mengjia Wu.Tracking and Mining the COVID-19 Research Literature. Retrieved from https://doi.org/10.3389/frma.2020.594060</a:t>
            </a:r>
            <a:endPar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endParaRPr>
          </a:p>
          <a:p>
            <a:pPr marL="514350" lvl="0" indent="-285750" algn="l" rtl="0">
              <a:lnSpc>
                <a:spcPct val="115000"/>
              </a:lnSpc>
              <a:spcBef>
                <a:spcPts val="0"/>
              </a:spcBef>
              <a:spcAft>
                <a:spcPts val="0"/>
              </a:spcAft>
              <a:buSzPts val="1000"/>
              <a:buFont typeface="Wingdings" panose="05000000000000000000" charset="0"/>
              <a:buChar char="§"/>
            </a:pPr>
            <a:endParaRPr sz="1600">
              <a:solidFill>
                <a:srgbClr val="000000"/>
              </a:solidFill>
              <a:highlight>
                <a:srgbClr val="FFFBFA"/>
              </a:highlight>
              <a:latin typeface="Baskerville Old Face" panose="02020602080505020303" charset="0"/>
              <a:cs typeface="Baskerville Old Face" panose="02020602080505020303" charset="0"/>
            </a:endParaRPr>
          </a:p>
          <a:p>
            <a:pPr marL="228600" lvl="0" indent="0" algn="l" rtl="0">
              <a:lnSpc>
                <a:spcPct val="115000"/>
              </a:lnSpc>
              <a:spcBef>
                <a:spcPts val="0"/>
              </a:spcBef>
              <a:spcAft>
                <a:spcPts val="0"/>
              </a:spcAft>
              <a:buSzPts val="1000"/>
              <a:buFont typeface="Wingdings" panose="05000000000000000000" charset="0"/>
              <a:buNone/>
            </a:pPr>
            <a:endParaRPr sz="1600">
              <a:solidFill>
                <a:srgbClr val="000000"/>
              </a:solidFill>
              <a:highlight>
                <a:srgbClr val="FFFBFA"/>
              </a:highlight>
              <a:latin typeface="Baskerville Old Face" panose="02020602080505020303" charset="0"/>
              <a:cs typeface="Baskerville Old Face" panose="020206020805050203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gcb55343ea4_0_2"/>
          <p:cNvSpPr txBox="1"/>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Goals</a:t>
            </a:r>
            <a:endParaRPr lang="en-GB"/>
          </a:p>
        </p:txBody>
      </p:sp>
      <p:sp>
        <p:nvSpPr>
          <p:cNvPr id="3" name="Text Placeholder 2"/>
          <p:cNvSpPr/>
          <p:nvPr>
            <p:ph type="body" idx="1"/>
          </p:nvPr>
        </p:nvSpPr>
        <p:spPr>
          <a:xfrm>
            <a:off x="518160" y="1706245"/>
            <a:ext cx="7536815" cy="2875280"/>
          </a:xfrm>
        </p:spPr>
        <p:txBody>
          <a:bodyPr/>
          <a:p>
            <a:pPr>
              <a:buFont typeface="Wingdings" panose="05000000000000000000" charset="0"/>
              <a:buChar char="§"/>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To track the COVID patients.</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To Maintain the statistical data of the active cases,recovered patients and the vaccinated ones.</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To provide data and updates about the current situation, thereby helping in analyzation of the extent of COVID-19.</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Provision for emergency help.</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2" name="Text Placeholder 1"/>
          <p:cNvSpPr/>
          <p:nvPr>
            <p:ph type="body" idx="2"/>
          </p:nvPr>
        </p:nvSpPr>
        <p:spPr>
          <a:xfrm>
            <a:off x="8168640" y="1505585"/>
            <a:ext cx="663575" cy="3075940"/>
          </a:xfrm>
        </p:spPr>
        <p:txBody>
          <a:bodyPr/>
          <a:p>
            <a:pPr marL="146050" indent="0">
              <a:buNone/>
            </a:pPr>
            <a:endParaRPr lang="en-US"/>
          </a:p>
          <a:p>
            <a:pPr marL="146050" indent="0">
              <a:buNone/>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4294967295"/>
          </p:nvPr>
        </p:nvSpPr>
        <p:spPr>
          <a:xfrm>
            <a:off x="648970" y="666115"/>
            <a:ext cx="7719060" cy="3716655"/>
          </a:xfrm>
        </p:spPr>
        <p:txBody>
          <a:bodyPr/>
          <a:p>
            <a:pPr>
              <a:buFont typeface="Arial" panose="020B0604020202020204" pitchFamily="34" charset="0"/>
              <a:buChar char="•"/>
            </a:pP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Fairoza Amira Binti Hamzaha, Cher Han Laub, Hafeez Nazric, Dominic Vincent</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Ligotd, Guanhua Leee, Cheng Liang Tanf, Mohammad Khursani Bin Mohd Shaibg,Ummi Hasanah Binti Zaidonh, Adina Bint</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i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Abdullahi, Ming Hong Chungj, Chin HweeOngk, Pei Ying Chewl and Roland Emmanuel Salungam. CoronaTracker: World-wide COVID-19</a:t>
            </a:r>
            <a:r>
              <a:rPr lang="en-US"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 </a:t>
            </a:r>
            <a:r>
              <a:rPr sz="1600">
                <a:solidFill>
                  <a:schemeClr val="accent1"/>
                </a:solidFill>
                <a:effectLst>
                  <a:outerShdw blurRad="38100" dist="25400" dir="5400000" algn="ctr" rotWithShape="0">
                    <a:srgbClr val="6E747A">
                      <a:alpha val="43000"/>
                    </a:srgbClr>
                  </a:outerShdw>
                </a:effectLst>
                <a:highlight>
                  <a:srgbClr val="FFFBFA"/>
                </a:highlight>
                <a:latin typeface="Baskerville Old Face" panose="02020602080505020303" charset="0"/>
                <a:cs typeface="Baskerville Old Face" panose="02020602080505020303" charset="0"/>
                <a:sym typeface="+mn-ea"/>
              </a:rPr>
              <a:t>Outbreak Data Analysis and Prediction. Retrieved from http://dx.doi.org/10.2471/BLT.20.255695</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Arial" panose="020B0604020202020204" pitchFamily="34" charset="0"/>
              <a:buChar char="•"/>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Arial" panose="020B0604020202020204" pitchFamily="34" charset="0"/>
              <a:buChar char="•"/>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Data sets link: https://covid19.who.int/WHO-COVID-19-global-table-data.cs                                            https://covid19.who.int/who-data/vaccination-data.csv</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4" name="Text Placeholder 3"/>
          <p:cNvSpPr/>
          <p:nvPr>
            <p:ph type="body" idx="4294967295"/>
          </p:nvPr>
        </p:nvSpPr>
        <p:spPr>
          <a:xfrm>
            <a:off x="8237220" y="1505585"/>
            <a:ext cx="906780" cy="3075940"/>
          </a:xfrm>
        </p:spPr>
        <p:txBody>
          <a:bodyPr/>
          <a:p>
            <a:pPr marL="146050" indent="0">
              <a:buNone/>
            </a:pPr>
            <a:endParaRPr lang="en-US"/>
          </a:p>
          <a:p>
            <a:pPr marL="146050" indent="0">
              <a:buNone/>
            </a:pPr>
            <a:endParaRPr lang="en-US"/>
          </a:p>
          <a:p>
            <a:pPr marL="146050" indent="0">
              <a:buNone/>
            </a:pP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12"/>
          <p:cNvSpPr txBox="1"/>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GB"/>
              <a:t>Conclusion</a:t>
            </a:r>
            <a:endParaRPr lang="en-GB"/>
          </a:p>
        </p:txBody>
      </p:sp>
      <p:sp>
        <p:nvSpPr>
          <p:cNvPr id="3" name="Text Placeholder 2"/>
          <p:cNvSpPr/>
          <p:nvPr>
            <p:ph type="body" idx="1"/>
          </p:nvPr>
        </p:nvSpPr>
        <p:spPr>
          <a:xfrm>
            <a:off x="808355" y="1505585"/>
            <a:ext cx="7376795" cy="3075940"/>
          </a:xfrm>
        </p:spPr>
        <p:txBody>
          <a:bodyPr/>
          <a:p>
            <a:pPr marL="146050" indent="0">
              <a:buNone/>
            </a:pPr>
            <a:endParaRPr lang="en-US"/>
          </a:p>
          <a:p>
            <a:pPr marL="146050" indent="0">
              <a:buNone/>
            </a:pPr>
            <a:endParaRPr lang="en-US"/>
          </a:p>
          <a:p>
            <a:pPr marL="146050" indent="0">
              <a:buNone/>
            </a:pPr>
            <a:r>
              <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Finally, we conclude</a:t>
            </a:r>
            <a:r>
              <a:rPr lang="en-IN" alt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with our implementation of our website including webpages ,</a:t>
            </a:r>
            <a:r>
              <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links to important sources and the SOP's to be followed to keep you safe and informed.</a:t>
            </a:r>
            <a:endPar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None/>
            </a:pPr>
            <a:r>
              <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The CoronaTracker project has shown the importance of information dissemination that can help in improving response time, and help planning in advance to help reduce risk.</a:t>
            </a:r>
            <a:endParaRPr 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2" name="Text Placeholder 1"/>
          <p:cNvSpPr/>
          <p:nvPr>
            <p:ph type="body" idx="2"/>
          </p:nvPr>
        </p:nvSpPr>
        <p:spPr/>
        <p:txBody>
          <a:bodyPr/>
          <a:p>
            <a:pPr marL="146050" indent="0">
              <a:buNone/>
            </a:pPr>
            <a:endParaRPr lang="en-US"/>
          </a:p>
          <a:p>
            <a:pPr marL="146050" indent="0">
              <a:buNone/>
            </a:pPr>
            <a:endParaRPr lang="en-US"/>
          </a:p>
          <a:p>
            <a:pPr marL="146050" indent="0">
              <a:buNone/>
            </a:pP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 Sem IV Review Stage 1</a:t>
            </a:r>
            <a:r>
              <a:rPr lang="en-IN" altLang="en-US"/>
              <a:t> : </a:t>
            </a:r>
            <a:endParaRPr lang="en-IN" altLang="en-US"/>
          </a:p>
        </p:txBody>
      </p:sp>
      <p:sp>
        <p:nvSpPr>
          <p:cNvPr id="3" name="Text Placeholder 2"/>
          <p:cNvSpPr/>
          <p:nvPr>
            <p:ph type="body" idx="1"/>
          </p:nvPr>
        </p:nvSpPr>
        <p:spPr>
          <a:xfrm>
            <a:off x="311785" y="1505585"/>
            <a:ext cx="8733155" cy="3075940"/>
          </a:xfrm>
        </p:spPr>
        <p:txBody>
          <a:bodyPr/>
          <a:p>
            <a:pPr marL="146050" indent="0">
              <a:buNone/>
            </a:pPr>
            <a:r>
              <a:rPr lang="en-IN" altLang="en-US">
                <a:solidFill>
                  <a:schemeClr val="accent6">
                    <a:lumMod val="10000"/>
                  </a:schemeClr>
                </a:solidFill>
                <a:sym typeface="+mn-ea"/>
              </a:rPr>
              <a:t>Work Implemented :</a:t>
            </a:r>
            <a:endParaRPr lang="en-IN" altLang="en-US">
              <a:solidFill>
                <a:schemeClr val="accent6">
                  <a:lumMod val="10000"/>
                </a:schemeClr>
              </a:solidFill>
            </a:endParaRPr>
          </a:p>
          <a:p>
            <a:pPr marL="146050" indent="0">
              <a:buNone/>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rPr>
              <a:t> Created a User Interaction page ( forum ) .</a:t>
            </a:r>
            <a:endParaRPr lang="en-IN" altLang="en-US">
              <a:solidFill>
                <a:schemeClr val="accent6">
                  <a:lumMod val="10000"/>
                </a:schemeClr>
              </a:solidFill>
            </a:endParaRPr>
          </a:p>
          <a:p>
            <a:pPr marL="146050" indent="0">
              <a:buFont typeface="Wingdings" panose="05000000000000000000" charset="0"/>
              <a:buNone/>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sym typeface="+mn-ea"/>
              </a:rPr>
              <a:t>Connected the forum to the database to retrieve and display all the threads and threadlists.</a:t>
            </a:r>
            <a:endParaRPr lang="en-IN" altLang="en-US">
              <a:solidFill>
                <a:schemeClr val="accent6">
                  <a:lumMod val="10000"/>
                </a:schemeClr>
              </a:solidFill>
              <a:sym typeface="+mn-ea"/>
            </a:endParaRPr>
          </a:p>
          <a:p>
            <a:pPr marL="146050" indent="0">
              <a:buFont typeface="Wingdings" panose="05000000000000000000" charset="0"/>
              <a:buNone/>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sym typeface="+mn-ea"/>
              </a:rPr>
              <a:t>Added Cards which are different categories the users can talk inside.</a:t>
            </a:r>
            <a:endParaRPr lang="en-IN" altLang="en-US">
              <a:solidFill>
                <a:schemeClr val="accent6">
                  <a:lumMod val="10000"/>
                </a:schemeClr>
              </a:solidFill>
            </a:endParaRPr>
          </a:p>
          <a:p>
            <a:pPr>
              <a:buFont typeface="Wingdings" panose="05000000000000000000" charset="0"/>
              <a:buChar char="v"/>
            </a:pPr>
            <a:endParaRPr lang="en-IN" altLang="en-US">
              <a:solidFill>
                <a:schemeClr val="accent6">
                  <a:lumMod val="10000"/>
                </a:schemeClr>
              </a:solidFill>
            </a:endParaRPr>
          </a:p>
          <a:p>
            <a:pPr>
              <a:buFont typeface="Wingdings" panose="05000000000000000000" charset="0"/>
              <a:buChar char="v"/>
            </a:pPr>
            <a:r>
              <a:rPr lang="en-IN" altLang="en-US">
                <a:solidFill>
                  <a:schemeClr val="accent6">
                    <a:lumMod val="10000"/>
                  </a:schemeClr>
                </a:solidFill>
                <a:sym typeface="+mn-ea"/>
              </a:rPr>
              <a:t>Created an user aunthentication for the same to ensure there are no anonymus people .</a:t>
            </a:r>
            <a:endParaRPr lang="en-IN" altLang="en-US">
              <a:solidFill>
                <a:schemeClr val="accent6">
                  <a:lumMod val="10000"/>
                </a:schemeClr>
              </a:solidFill>
            </a:endParaRPr>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Snapshots of Forum :</a:t>
            </a:r>
            <a:endParaRPr lang="en-IN" altLang="en-US"/>
          </a:p>
        </p:txBody>
      </p:sp>
      <p:sp>
        <p:nvSpPr>
          <p:cNvPr id="3" name="Text Placeholder 2"/>
          <p:cNvSpPr/>
          <p:nvPr>
            <p:ph type="body" idx="1"/>
          </p:nvPr>
        </p:nvSpPr>
        <p:spPr>
          <a:xfrm>
            <a:off x="311785" y="1264285"/>
            <a:ext cx="7708265" cy="3317240"/>
          </a:xfrm>
        </p:spPr>
        <p:txBody>
          <a:bodyPr/>
          <a:p>
            <a:pPr marL="146050" indent="0">
              <a:buNone/>
            </a:pPr>
            <a:r>
              <a:rPr lang="en-IN" altLang="en-US"/>
              <a:t>                                        After navigating to the forum page from the user dashboard :</a:t>
            </a:r>
            <a:endParaRPr lang="en-IN" altLang="en-US"/>
          </a:p>
          <a:p>
            <a:pPr marL="146050" indent="0">
              <a:buNone/>
            </a:pPr>
            <a:endParaRPr lang="en-IN" altLang="en-US"/>
          </a:p>
        </p:txBody>
      </p:sp>
      <p:pic>
        <p:nvPicPr>
          <p:cNvPr id="8" name="Picture 7"/>
          <p:cNvPicPr>
            <a:picLocks noChangeAspect="1"/>
          </p:cNvPicPr>
          <p:nvPr/>
        </p:nvPicPr>
        <p:blipFill>
          <a:blip r:embed="rId1"/>
          <a:stretch>
            <a:fillRect/>
          </a:stretch>
        </p:blipFill>
        <p:spPr>
          <a:xfrm>
            <a:off x="-635" y="1689100"/>
            <a:ext cx="9144000" cy="3454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0" y="83185"/>
            <a:ext cx="8832215" cy="586740"/>
          </a:xfrm>
        </p:spPr>
        <p:txBody>
          <a:bodyPr/>
          <a:p>
            <a:pPr marL="146050" indent="0">
              <a:buNone/>
            </a:pPr>
            <a:r>
              <a:rPr lang="en-IN" altLang="en-US"/>
              <a:t>                                                                  Navigating to Feedback category :</a:t>
            </a:r>
            <a:endParaRPr lang="en-IN" altLang="en-US"/>
          </a:p>
        </p:txBody>
      </p:sp>
      <p:pic>
        <p:nvPicPr>
          <p:cNvPr id="5" name="Picture 4"/>
          <p:cNvPicPr>
            <a:picLocks noChangeAspect="1"/>
          </p:cNvPicPr>
          <p:nvPr/>
        </p:nvPicPr>
        <p:blipFill>
          <a:blip r:embed="rId1"/>
          <a:stretch>
            <a:fillRect/>
          </a:stretch>
        </p:blipFill>
        <p:spPr>
          <a:xfrm>
            <a:off x="0" y="489585"/>
            <a:ext cx="9143365" cy="46532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Signing up : </a:t>
            </a:r>
            <a:endParaRPr lang="en-IN" altLang="en-US"/>
          </a:p>
        </p:txBody>
      </p:sp>
      <p:sp>
        <p:nvSpPr>
          <p:cNvPr id="3" name="Text Placeholder 2"/>
          <p:cNvSpPr/>
          <p:nvPr>
            <p:ph type="body" idx="1"/>
          </p:nvPr>
        </p:nvSpPr>
        <p:spPr>
          <a:xfrm>
            <a:off x="387985" y="1264285"/>
            <a:ext cx="7873365" cy="3317240"/>
          </a:xfrm>
        </p:spPr>
        <p:txBody>
          <a:bodyPr/>
          <a:p>
            <a:pPr marL="146050" indent="0">
              <a:buNone/>
            </a:pPr>
            <a:r>
              <a:rPr lang="en-IN" altLang="en-US"/>
              <a:t>                                              ( Now the user has the ability to post  )</a:t>
            </a:r>
            <a:endParaRPr lang="en-IN" altLang="en-US"/>
          </a:p>
        </p:txBody>
      </p:sp>
      <p:pic>
        <p:nvPicPr>
          <p:cNvPr id="5" name="Picture 4"/>
          <p:cNvPicPr>
            <a:picLocks noChangeAspect="1"/>
          </p:cNvPicPr>
          <p:nvPr/>
        </p:nvPicPr>
        <p:blipFill>
          <a:blip r:embed="rId1"/>
          <a:stretch>
            <a:fillRect/>
          </a:stretch>
        </p:blipFill>
        <p:spPr>
          <a:xfrm>
            <a:off x="0" y="1617345"/>
            <a:ext cx="9144000" cy="352679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Logging in : </a:t>
            </a:r>
            <a:endParaRPr lang="en-IN" altLang="en-US"/>
          </a:p>
        </p:txBody>
      </p:sp>
      <p:pic>
        <p:nvPicPr>
          <p:cNvPr id="5" name="Picture 4"/>
          <p:cNvPicPr>
            <a:picLocks noChangeAspect="1"/>
          </p:cNvPicPr>
          <p:nvPr/>
        </p:nvPicPr>
        <p:blipFill>
          <a:blip r:embed="rId1"/>
          <a:stretch>
            <a:fillRect/>
          </a:stretch>
        </p:blipFill>
        <p:spPr>
          <a:xfrm>
            <a:off x="635" y="1250950"/>
            <a:ext cx="9143365" cy="38919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Creating a comment thread :</a:t>
            </a:r>
            <a:endParaRPr lang="en-IN" altLang="en-US"/>
          </a:p>
        </p:txBody>
      </p:sp>
      <p:pic>
        <p:nvPicPr>
          <p:cNvPr id="5" name="Picture 4"/>
          <p:cNvPicPr>
            <a:picLocks noChangeAspect="1"/>
          </p:cNvPicPr>
          <p:nvPr/>
        </p:nvPicPr>
        <p:blipFill>
          <a:blip r:embed="rId1"/>
          <a:srcRect l="26912" t="14855" r="28045" b="6637"/>
          <a:stretch>
            <a:fillRect/>
          </a:stretch>
        </p:blipFill>
        <p:spPr>
          <a:xfrm>
            <a:off x="113665" y="1304290"/>
            <a:ext cx="3594100" cy="3636645"/>
          </a:xfrm>
          <a:prstGeom prst="rect">
            <a:avLst/>
          </a:prstGeom>
        </p:spPr>
      </p:pic>
      <p:pic>
        <p:nvPicPr>
          <p:cNvPr id="6" name="Picture 5"/>
          <p:cNvPicPr>
            <a:picLocks noChangeAspect="1"/>
          </p:cNvPicPr>
          <p:nvPr/>
        </p:nvPicPr>
        <p:blipFill>
          <a:blip r:embed="rId2"/>
          <a:srcRect l="-1066" t="11279" r="33324" b="5308"/>
          <a:stretch>
            <a:fillRect/>
          </a:stretch>
        </p:blipFill>
        <p:spPr>
          <a:xfrm>
            <a:off x="3949065" y="1304290"/>
            <a:ext cx="4724400" cy="373824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Commenting on threads :</a:t>
            </a:r>
            <a:endParaRPr lang="en-IN" altLang="en-US"/>
          </a:p>
        </p:txBody>
      </p:sp>
      <p:pic>
        <p:nvPicPr>
          <p:cNvPr id="5" name="Picture 4"/>
          <p:cNvPicPr>
            <a:picLocks noChangeAspect="1"/>
          </p:cNvPicPr>
          <p:nvPr/>
        </p:nvPicPr>
        <p:blipFill>
          <a:blip r:embed="rId1"/>
          <a:srcRect l="19896" t="16852" r="21042" b="5741"/>
          <a:stretch>
            <a:fillRect/>
          </a:stretch>
        </p:blipFill>
        <p:spPr>
          <a:xfrm>
            <a:off x="0" y="1326515"/>
            <a:ext cx="4509135" cy="3816985"/>
          </a:xfrm>
          <a:prstGeom prst="rect">
            <a:avLst/>
          </a:prstGeom>
        </p:spPr>
      </p:pic>
      <p:pic>
        <p:nvPicPr>
          <p:cNvPr id="6" name="Picture 5"/>
          <p:cNvPicPr>
            <a:picLocks noChangeAspect="1"/>
          </p:cNvPicPr>
          <p:nvPr/>
        </p:nvPicPr>
        <p:blipFill>
          <a:blip r:embed="rId2"/>
          <a:srcRect t="3889" r="27708" b="7778"/>
          <a:stretch>
            <a:fillRect/>
          </a:stretch>
        </p:blipFill>
        <p:spPr>
          <a:xfrm>
            <a:off x="4509135" y="1326515"/>
            <a:ext cx="4634865" cy="38163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Databases created to implement a forum :</a:t>
            </a:r>
            <a:endParaRPr lang="en-IN" altLang="en-US"/>
          </a:p>
        </p:txBody>
      </p:sp>
      <p:pic>
        <p:nvPicPr>
          <p:cNvPr id="5" name="Picture 4"/>
          <p:cNvPicPr>
            <a:picLocks noChangeAspect="1"/>
          </p:cNvPicPr>
          <p:nvPr/>
        </p:nvPicPr>
        <p:blipFill>
          <a:blip r:embed="rId1"/>
          <a:srcRect t="1481" r="14479" b="6296"/>
          <a:stretch>
            <a:fillRect/>
          </a:stretch>
        </p:blipFill>
        <p:spPr>
          <a:xfrm>
            <a:off x="0" y="1263650"/>
            <a:ext cx="9143365" cy="3879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gcb55343ea4_0_24"/>
          <p:cNvSpPr txBox="1"/>
          <p:nvPr>
            <p:ph type="title"/>
          </p:nvPr>
        </p:nvSpPr>
        <p:spPr>
          <a:xfrm>
            <a:off x="311725" y="245655"/>
            <a:ext cx="8520600" cy="623700"/>
          </a:xfrm>
          <a:prstGeom prst="rect">
            <a:avLst/>
          </a:prstGeom>
        </p:spPr>
        <p:txBody>
          <a:bodyPr spcFirstLastPara="1" wrap="square" lIns="91425" tIns="91425" rIns="91425" bIns="91425" anchor="t" anchorCtr="0">
            <a:noAutofit/>
          </a:bodyPr>
          <a:lstStyle/>
          <a:p>
            <a:pPr marL="0" lvl="0" indent="0" algn="l" rtl="0">
              <a:lnSpc>
                <a:spcPct val="60000"/>
              </a:lnSpc>
              <a:spcBef>
                <a:spcPts val="1800"/>
              </a:spcBef>
              <a:spcAft>
                <a:spcPts val="0"/>
              </a:spcAft>
              <a:buNone/>
            </a:pPr>
            <a:r>
              <a:rPr lang="en-GB"/>
              <a:t>Architecture/ Framework   (Block Diagram,</a:t>
            </a:r>
            <a:br>
              <a:rPr lang="en-GB"/>
            </a:br>
            <a:br>
              <a:rPr lang="en-GB"/>
            </a:br>
            <a:r>
              <a:rPr lang="en-GB"/>
              <a:t> Conceptual Diagram, ER Diagram)</a:t>
            </a:r>
            <a:endParaRPr lang="en-GB"/>
          </a:p>
        </p:txBody>
      </p:sp>
      <p:sp>
        <p:nvSpPr>
          <p:cNvPr id="3" name="Text Placeholder 2"/>
          <p:cNvSpPr/>
          <p:nvPr>
            <p:ph type="body" idx="1"/>
          </p:nvPr>
        </p:nvSpPr>
        <p:spPr>
          <a:xfrm>
            <a:off x="311785" y="1505585"/>
            <a:ext cx="3999865" cy="553085"/>
          </a:xfrm>
        </p:spPr>
        <p:txBody>
          <a:bodyPr/>
          <a:p>
            <a:pPr marL="146050" indent="0">
              <a:buNone/>
            </a:pPr>
            <a:r>
              <a:rPr lang="en-US" sz="18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PROPOSED SYSTEM :</a:t>
            </a:r>
            <a:endParaRPr lang="en-US" sz="18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p:txBody>
      </p:sp>
      <p:sp>
        <p:nvSpPr>
          <p:cNvPr id="4" name="Text Placeholder 3"/>
          <p:cNvSpPr/>
          <p:nvPr>
            <p:ph type="body" idx="2"/>
          </p:nvPr>
        </p:nvSpPr>
        <p:spPr/>
        <p:txBody>
          <a:bodyPr/>
          <a:p>
            <a:endParaRPr lang="en-US"/>
          </a:p>
          <a:p>
            <a:endParaRPr lang="en-US"/>
          </a:p>
          <a:p>
            <a:endParaRPr lang="en-US"/>
          </a:p>
        </p:txBody>
      </p:sp>
      <p:pic>
        <p:nvPicPr>
          <p:cNvPr id="2" name="Picture 1"/>
          <p:cNvPicPr>
            <a:picLocks noChangeAspect="1"/>
          </p:cNvPicPr>
          <p:nvPr/>
        </p:nvPicPr>
        <p:blipFill>
          <a:blip r:embed="rId1"/>
          <a:stretch>
            <a:fillRect/>
          </a:stretch>
        </p:blipFill>
        <p:spPr>
          <a:xfrm>
            <a:off x="1713230" y="2282190"/>
            <a:ext cx="5153025" cy="26892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Next Work Plan :</a:t>
            </a:r>
            <a:endParaRPr lang="en-IN" altLang="en-US"/>
          </a:p>
        </p:txBody>
      </p:sp>
      <p:sp>
        <p:nvSpPr>
          <p:cNvPr id="3" name="Text Placeholder 2"/>
          <p:cNvSpPr/>
          <p:nvPr>
            <p:ph type="body" idx="1"/>
          </p:nvPr>
        </p:nvSpPr>
        <p:spPr>
          <a:xfrm>
            <a:off x="311785" y="1505585"/>
            <a:ext cx="8723630" cy="3392805"/>
          </a:xfrm>
        </p:spPr>
        <p:txBody>
          <a:bodyPr/>
          <a:p>
            <a:pPr>
              <a:buFont typeface="Wingdings" panose="05000000000000000000" charset="0"/>
              <a:buChar char="Ø"/>
            </a:pPr>
            <a:r>
              <a:rPr lang="en-IN" altLang="en-US" sz="1800" b="1" i="1"/>
              <a:t>Email linking &amp; Generation of a secure link to process a secure login.</a:t>
            </a:r>
            <a:endParaRPr lang="en-IN" altLang="en-US" sz="1800" b="1" i="1"/>
          </a:p>
          <a:p>
            <a:pPr>
              <a:buFont typeface="Wingdings" panose="05000000000000000000" charset="0"/>
              <a:buChar char="Ø"/>
            </a:pPr>
            <a:endParaRPr lang="en-IN" altLang="en-US" sz="1800" b="1" i="1"/>
          </a:p>
          <a:p>
            <a:pPr>
              <a:buFont typeface="Wingdings" panose="05000000000000000000" charset="0"/>
              <a:buChar char="Ø"/>
            </a:pPr>
            <a:r>
              <a:rPr lang="en-IN" altLang="en-US" sz="1800" b="1" i="1"/>
              <a:t>A 'forgot password' option with the 'remember me ' option  and 'show' password.</a:t>
            </a:r>
            <a:endParaRPr lang="en-IN" altLang="en-US" sz="1800" b="1" i="1"/>
          </a:p>
          <a:p>
            <a:pPr>
              <a:buFont typeface="Wingdings" panose="05000000000000000000" charset="0"/>
              <a:buChar char="Ø"/>
            </a:pPr>
            <a:endParaRPr lang="en-IN" altLang="en-US" sz="1800" b="1" i="1"/>
          </a:p>
          <a:p>
            <a:pPr>
              <a:buFont typeface="Wingdings" panose="05000000000000000000" charset="0"/>
              <a:buChar char="Ø"/>
            </a:pPr>
            <a:r>
              <a:rPr lang="en-IN" altLang="en-US" sz="1800" b="1" i="1"/>
              <a:t> Use cookies to make sure User gets logged out after a regular period of time .</a:t>
            </a:r>
            <a:endParaRPr lang="en-IN" altLang="en-US" sz="1800" b="1" i="1"/>
          </a:p>
          <a:p>
            <a:pPr>
              <a:buFont typeface="Wingdings" panose="05000000000000000000" charset="0"/>
              <a:buChar char="Ø"/>
            </a:pPr>
            <a:endParaRPr lang="en-IN" altLang="en-US" sz="1800" b="1" i="1"/>
          </a:p>
          <a:p>
            <a:pPr>
              <a:buFont typeface="Wingdings" panose="05000000000000000000" charset="0"/>
              <a:buChar char="Ø"/>
            </a:pPr>
            <a:r>
              <a:rPr lang="en-IN" altLang="en-US" sz="1800" b="1" i="1"/>
              <a:t>Enhance the UI/UX design.</a:t>
            </a:r>
            <a:endParaRPr lang="en-IN" altLang="en-US" sz="1800" b="1" i="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Conclusion </a:t>
            </a:r>
            <a:endParaRPr lang="en-IN" altLang="en-US"/>
          </a:p>
        </p:txBody>
      </p:sp>
      <p:sp>
        <p:nvSpPr>
          <p:cNvPr id="3" name="Text Placeholder 2"/>
          <p:cNvSpPr/>
          <p:nvPr>
            <p:ph type="body" idx="1"/>
          </p:nvPr>
        </p:nvSpPr>
        <p:spPr>
          <a:xfrm>
            <a:off x="311785" y="1505585"/>
            <a:ext cx="8520430" cy="3075940"/>
          </a:xfrm>
        </p:spPr>
        <p:txBody>
          <a:bodyPr/>
          <a:p>
            <a:pPr marL="146050" indent="0">
              <a:buNone/>
            </a:pPr>
            <a:r>
              <a:rPr lang="en-IN" alt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sym typeface="+mn-ea"/>
              </a:rPr>
              <a:t>Thus with the successful implementation of the user interaction page in the form of forum , we conclude here and hope to work on our future work plans and enhance our website .</a:t>
            </a:r>
            <a:endParaRPr lang="en-IN" altLang="en-US" sz="20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sym typeface="+mn-ea"/>
            </a:endParaRPr>
          </a:p>
          <a:p>
            <a:pPr marL="146050" indent="0">
              <a:buNone/>
            </a:pPr>
            <a:endParaRPr lang="en-US"/>
          </a:p>
          <a:p>
            <a:pPr marL="146050" indent="0">
              <a:buNone/>
            </a:pPr>
            <a:endParaRPr lang="en-US"/>
          </a:p>
          <a:p>
            <a:pPr marL="146050" indent="0">
              <a:buNone/>
            </a:pPr>
            <a:r>
              <a:rPr lang="en-IN" altLang="en-US" sz="2000"/>
              <a:t>Thankyou ...</a:t>
            </a:r>
            <a:endParaRPr lang="en-IN"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SEM IV REVIEW 2</a:t>
            </a:r>
            <a:endParaRPr lang="en-IN" altLang="en-US"/>
          </a:p>
        </p:txBody>
      </p:sp>
      <p:sp>
        <p:nvSpPr>
          <p:cNvPr id="4" name="Text Placeholder 3"/>
          <p:cNvSpPr/>
          <p:nvPr>
            <p:ph type="body" idx="2"/>
          </p:nvPr>
        </p:nvSpPr>
        <p:spPr>
          <a:xfrm>
            <a:off x="240665" y="1505585"/>
            <a:ext cx="8591550" cy="3075940"/>
          </a:xfrm>
        </p:spPr>
        <p:txBody>
          <a:bodyPr/>
          <a:p>
            <a:pPr marL="146050" indent="0">
              <a:buNone/>
            </a:pPr>
            <a:r>
              <a:rPr lang="en-IN" altLang="en-US"/>
              <a:t>Additional work implemented since last review :</a:t>
            </a:r>
            <a:endParaRPr lang="en-IN" altLang="en-US"/>
          </a:p>
          <a:p>
            <a:pPr marL="146050" indent="0">
              <a:buNone/>
            </a:pPr>
            <a:endParaRPr lang="en-IN" altLang="en-US"/>
          </a:p>
          <a:p>
            <a:pPr marL="146050" indent="0">
              <a:buNone/>
            </a:pPr>
            <a:r>
              <a:rPr lang="en-IN" altLang="en-US"/>
              <a:t>Email verification Added  </a:t>
            </a:r>
            <a:endParaRPr lang="en-IN" altLang="en-US"/>
          </a:p>
          <a:p>
            <a:pPr marL="146050" indent="0">
              <a:buNone/>
            </a:pPr>
            <a:endParaRPr lang="en-IN" altLang="en-US"/>
          </a:p>
          <a:p>
            <a:pPr marL="146050" indent="0">
              <a:buNone/>
            </a:pPr>
            <a:r>
              <a:rPr lang="en-IN" altLang="en-US"/>
              <a:t>Details :</a:t>
            </a:r>
            <a:endParaRPr lang="en-IN" altLang="en-US"/>
          </a:p>
          <a:p>
            <a:pPr marL="146050" indent="0">
              <a:buNone/>
            </a:pPr>
            <a:r>
              <a:rPr lang="en-IN" altLang="en-US"/>
              <a:t>when a user registers , an activation link for our covihelp website is sent to the link specified in the details asked for registration for the same . As soon as the user clicks on that link , the account is valid and the user can login now to access the functionalities.</a:t>
            </a:r>
            <a:endParaRPr lang="en-I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Updated signup page :</a:t>
            </a:r>
            <a:endParaRPr lang="en-IN" altLang="en-US"/>
          </a:p>
        </p:txBody>
      </p:sp>
      <p:pic>
        <p:nvPicPr>
          <p:cNvPr id="5" name="Picture 4"/>
          <p:cNvPicPr>
            <a:picLocks noChangeAspect="1"/>
          </p:cNvPicPr>
          <p:nvPr/>
        </p:nvPicPr>
        <p:blipFill>
          <a:blip r:embed="rId1"/>
          <a:srcRect b="12261"/>
          <a:stretch>
            <a:fillRect/>
          </a:stretch>
        </p:blipFill>
        <p:spPr>
          <a:xfrm>
            <a:off x="0" y="1254125"/>
            <a:ext cx="9144635" cy="38887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Changes in the database design :</a:t>
            </a:r>
            <a:endParaRPr lang="en-IN" altLang="en-US"/>
          </a:p>
        </p:txBody>
      </p:sp>
      <p:pic>
        <p:nvPicPr>
          <p:cNvPr id="7" name="Picture 6"/>
          <p:cNvPicPr>
            <a:picLocks noChangeAspect="1"/>
          </p:cNvPicPr>
          <p:nvPr/>
        </p:nvPicPr>
        <p:blipFill>
          <a:blip r:embed="rId1"/>
          <a:stretch>
            <a:fillRect/>
          </a:stretch>
        </p:blipFill>
        <p:spPr>
          <a:xfrm>
            <a:off x="8255" y="1319530"/>
            <a:ext cx="9144000" cy="3762375"/>
          </a:xfrm>
          <a:prstGeom prst="rect">
            <a:avLst/>
          </a:prstGeom>
        </p:spPr>
      </p:pic>
      <p:sp>
        <p:nvSpPr>
          <p:cNvPr id="8" name="Text Box 7"/>
          <p:cNvSpPr txBox="1"/>
          <p:nvPr/>
        </p:nvSpPr>
        <p:spPr>
          <a:xfrm>
            <a:off x="3253740" y="1012825"/>
            <a:ext cx="2637155" cy="306705"/>
          </a:xfrm>
          <a:prstGeom prst="rect">
            <a:avLst/>
          </a:prstGeom>
          <a:noFill/>
        </p:spPr>
        <p:txBody>
          <a:bodyPr wrap="square" rtlCol="0">
            <a:spAutoFit/>
          </a:bodyPr>
          <a:p>
            <a:r>
              <a:rPr lang="en-IN" altLang="en-US"/>
              <a:t>Added columns token &amp; status </a:t>
            </a:r>
            <a:endParaRPr lang="en-I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Forum Databases :</a:t>
            </a:r>
            <a:endParaRPr lang="en-IN" altLang="en-US"/>
          </a:p>
        </p:txBody>
      </p:sp>
      <p:pic>
        <p:nvPicPr>
          <p:cNvPr id="5" name="Picture 4"/>
          <p:cNvPicPr>
            <a:picLocks noChangeAspect="1"/>
          </p:cNvPicPr>
          <p:nvPr/>
        </p:nvPicPr>
        <p:blipFill>
          <a:blip r:embed="rId1"/>
          <a:srcRect b="47890"/>
          <a:stretch>
            <a:fillRect/>
          </a:stretch>
        </p:blipFill>
        <p:spPr>
          <a:xfrm>
            <a:off x="635" y="1276985"/>
            <a:ext cx="9144000" cy="38658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Forum for user interaction :</a:t>
            </a:r>
            <a:endParaRPr lang="en-IN" altLang="en-US"/>
          </a:p>
        </p:txBody>
      </p:sp>
      <p:pic>
        <p:nvPicPr>
          <p:cNvPr id="22" name="Picture 10"/>
          <p:cNvPicPr>
            <a:picLocks noChangeAspect="1"/>
          </p:cNvPicPr>
          <p:nvPr/>
        </p:nvPicPr>
        <p:blipFill>
          <a:blip r:embed="rId1"/>
          <a:stretch>
            <a:fillRect/>
          </a:stretch>
        </p:blipFill>
        <p:spPr>
          <a:xfrm>
            <a:off x="0" y="1275715"/>
            <a:ext cx="4697730" cy="3867785"/>
          </a:xfrm>
          <a:prstGeom prst="rect">
            <a:avLst/>
          </a:prstGeom>
          <a:noFill/>
          <a:ln>
            <a:noFill/>
          </a:ln>
        </p:spPr>
      </p:pic>
      <p:pic>
        <p:nvPicPr>
          <p:cNvPr id="5" name="Picture 4"/>
          <p:cNvPicPr>
            <a:picLocks noChangeAspect="1"/>
          </p:cNvPicPr>
          <p:nvPr/>
        </p:nvPicPr>
        <p:blipFill>
          <a:blip r:embed="rId2"/>
          <a:stretch>
            <a:fillRect/>
          </a:stretch>
        </p:blipFill>
        <p:spPr>
          <a:xfrm>
            <a:off x="4698365" y="1275080"/>
            <a:ext cx="4445635" cy="38684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Forum after signup &amp; login :</a:t>
            </a:r>
            <a:endParaRPr lang="en-IN" altLang="en-US"/>
          </a:p>
        </p:txBody>
      </p:sp>
      <p:pic>
        <p:nvPicPr>
          <p:cNvPr id="5" name="Picture 4"/>
          <p:cNvPicPr>
            <a:picLocks noChangeAspect="1"/>
          </p:cNvPicPr>
          <p:nvPr/>
        </p:nvPicPr>
        <p:blipFill>
          <a:blip r:embed="rId1"/>
          <a:stretch>
            <a:fillRect/>
          </a:stretch>
        </p:blipFill>
        <p:spPr>
          <a:xfrm>
            <a:off x="4541520" y="1228090"/>
            <a:ext cx="4602480" cy="3915410"/>
          </a:xfrm>
          <a:prstGeom prst="rect">
            <a:avLst/>
          </a:prstGeom>
        </p:spPr>
      </p:pic>
      <p:pic>
        <p:nvPicPr>
          <p:cNvPr id="6" name="Picture 5"/>
          <p:cNvPicPr>
            <a:picLocks noChangeAspect="1"/>
          </p:cNvPicPr>
          <p:nvPr/>
        </p:nvPicPr>
        <p:blipFill>
          <a:blip r:embed="rId2"/>
          <a:stretch>
            <a:fillRect/>
          </a:stretch>
        </p:blipFill>
        <p:spPr>
          <a:xfrm>
            <a:off x="-635" y="1283335"/>
            <a:ext cx="4185920" cy="38608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Email Activation link :</a:t>
            </a:r>
            <a:endParaRPr lang="en-IN" altLang="en-US"/>
          </a:p>
        </p:txBody>
      </p:sp>
      <p:pic>
        <p:nvPicPr>
          <p:cNvPr id="5" name="Picture 4"/>
          <p:cNvPicPr>
            <a:picLocks noChangeAspect="1"/>
          </p:cNvPicPr>
          <p:nvPr/>
        </p:nvPicPr>
        <p:blipFill>
          <a:blip r:embed="rId1"/>
          <a:stretch>
            <a:fillRect/>
          </a:stretch>
        </p:blipFill>
        <p:spPr>
          <a:xfrm>
            <a:off x="0" y="1268095"/>
            <a:ext cx="9144000" cy="387477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Updated Login page looks like :</a:t>
            </a:r>
            <a:br>
              <a:rPr lang="en-IN" altLang="en-US"/>
            </a:br>
            <a:endParaRPr lang="en-IN" altLang="en-US"/>
          </a:p>
        </p:txBody>
      </p:sp>
      <p:pic>
        <p:nvPicPr>
          <p:cNvPr id="5" name="Picture 4"/>
          <p:cNvPicPr>
            <a:picLocks noChangeAspect="1"/>
          </p:cNvPicPr>
          <p:nvPr/>
        </p:nvPicPr>
        <p:blipFill>
          <a:blip r:embed="rId1"/>
          <a:stretch>
            <a:fillRect/>
          </a:stretch>
        </p:blipFill>
        <p:spPr>
          <a:xfrm>
            <a:off x="0" y="1283335"/>
            <a:ext cx="9144000" cy="38601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Flow of the website :</a:t>
            </a:r>
            <a:br>
              <a:rPr lang="en-IN" altLang="en-US"/>
            </a:br>
            <a:endParaRPr lang="en-IN" altLang="en-US"/>
          </a:p>
        </p:txBody>
      </p:sp>
      <p:pic>
        <p:nvPicPr>
          <p:cNvPr id="5" name="Picture 4"/>
          <p:cNvPicPr>
            <a:picLocks noChangeAspect="1"/>
          </p:cNvPicPr>
          <p:nvPr/>
        </p:nvPicPr>
        <p:blipFill>
          <a:blip r:embed="rId1"/>
          <a:stretch>
            <a:fillRect/>
          </a:stretch>
        </p:blipFill>
        <p:spPr>
          <a:xfrm>
            <a:off x="2041525" y="1303020"/>
            <a:ext cx="5060950" cy="385254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Dashboard : </a:t>
            </a:r>
            <a:endParaRPr lang="en-IN" altLang="en-US"/>
          </a:p>
        </p:txBody>
      </p:sp>
      <p:pic>
        <p:nvPicPr>
          <p:cNvPr id="5" name="Picture 4"/>
          <p:cNvPicPr>
            <a:picLocks noChangeAspect="1"/>
          </p:cNvPicPr>
          <p:nvPr/>
        </p:nvPicPr>
        <p:blipFill>
          <a:blip r:embed="rId1"/>
          <a:stretch>
            <a:fillRect/>
          </a:stretch>
        </p:blipFill>
        <p:spPr>
          <a:xfrm>
            <a:off x="22860" y="1245235"/>
            <a:ext cx="9143365" cy="36080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Updating the admin :</a:t>
            </a:r>
            <a:endParaRPr lang="en-IN" altLang="en-US"/>
          </a:p>
        </p:txBody>
      </p:sp>
      <p:pic>
        <p:nvPicPr>
          <p:cNvPr id="5" name="Picture 4"/>
          <p:cNvPicPr>
            <a:picLocks noChangeAspect="1"/>
          </p:cNvPicPr>
          <p:nvPr/>
        </p:nvPicPr>
        <p:blipFill>
          <a:blip r:embed="rId1"/>
          <a:stretch>
            <a:fillRect/>
          </a:stretch>
        </p:blipFill>
        <p:spPr>
          <a:xfrm>
            <a:off x="0" y="1355090"/>
            <a:ext cx="9144000" cy="37884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Updated dashboard :</a:t>
            </a:r>
            <a:endParaRPr lang="en-IN" altLang="en-US"/>
          </a:p>
        </p:txBody>
      </p:sp>
      <p:pic>
        <p:nvPicPr>
          <p:cNvPr id="5" name="Picture 4"/>
          <p:cNvPicPr>
            <a:picLocks noChangeAspect="1"/>
          </p:cNvPicPr>
          <p:nvPr/>
        </p:nvPicPr>
        <p:blipFill>
          <a:blip r:embed="rId1"/>
          <a:stretch>
            <a:fillRect/>
          </a:stretch>
        </p:blipFill>
        <p:spPr>
          <a:xfrm>
            <a:off x="0" y="1341120"/>
            <a:ext cx="9144000" cy="45300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Conclusion :</a:t>
            </a:r>
            <a:endParaRPr lang="en-IN" altLang="en-US"/>
          </a:p>
        </p:txBody>
      </p:sp>
      <p:sp>
        <p:nvSpPr>
          <p:cNvPr id="3" name="Text Placeholder 2"/>
          <p:cNvSpPr/>
          <p:nvPr>
            <p:ph type="body" idx="1"/>
          </p:nvPr>
        </p:nvSpPr>
        <p:spPr>
          <a:xfrm>
            <a:off x="311785" y="1505585"/>
            <a:ext cx="8665210" cy="3075940"/>
          </a:xfrm>
        </p:spPr>
        <p:txBody>
          <a:bodyPr/>
          <a:p>
            <a:r>
              <a:rPr lang="en-IN" altLang="en-US"/>
              <a:t>Thus with the addition of email link with the registration page of covihelp website , a safe and secure login can be processed .</a:t>
            </a:r>
            <a:endParaRPr lang="en-IN" altLang="en-US"/>
          </a:p>
          <a:p>
            <a:r>
              <a:rPr lang="en-IN" altLang="en-US"/>
              <a:t>Below are some of our future work plans :</a:t>
            </a:r>
            <a:endParaRPr lang="en-IN" altLang="en-US"/>
          </a:p>
          <a:p>
            <a:endParaRPr lang="en-IN" altLang="en-US"/>
          </a:p>
          <a:p>
            <a:r>
              <a:rPr lang="en-IN" altLang="en-US"/>
              <a:t>Adding forgot password &amp; remember me functionality .</a:t>
            </a:r>
            <a:endParaRPr lang="en-IN" altLang="en-US"/>
          </a:p>
          <a:p>
            <a:r>
              <a:rPr lang="en-IN" altLang="en-US"/>
              <a:t>Use of cookies for the same .</a:t>
            </a:r>
            <a:endParaRPr lang="en-IN" altLang="en-US"/>
          </a:p>
          <a:p>
            <a:r>
              <a:rPr lang="en-IN" altLang="en-US"/>
              <a:t>Improving the UI/UX design.</a:t>
            </a:r>
            <a:endParaRPr lang="en-IN" altLang="en-US"/>
          </a:p>
          <a:p>
            <a:pPr marL="146050" indent="0">
              <a:buNone/>
            </a:pPr>
            <a:endParaRPr lang="en-IN" altLang="en-US"/>
          </a:p>
          <a:p>
            <a:pPr marL="146050" indent="0">
              <a:buNone/>
            </a:pP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flow of the user page :</a:t>
            </a:r>
            <a:endParaRPr lang="en-IN" altLang="en-US"/>
          </a:p>
        </p:txBody>
      </p:sp>
      <p:pic>
        <p:nvPicPr>
          <p:cNvPr id="3" name="Picture 5"/>
          <p:cNvPicPr>
            <a:picLocks noChangeAspect="1"/>
          </p:cNvPicPr>
          <p:nvPr/>
        </p:nvPicPr>
        <p:blipFill>
          <a:blip r:embed="rId1"/>
          <a:srcRect l="22643" t="23575" r="26658" b="24068"/>
          <a:stretch>
            <a:fillRect/>
          </a:stretch>
        </p:blipFill>
        <p:spPr>
          <a:xfrm>
            <a:off x="1493520" y="1348105"/>
            <a:ext cx="5485130" cy="3719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7"/>
          <p:cNvSpPr txBox="1"/>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Methodology :</a:t>
            </a:r>
            <a:r>
              <a:rPr lang="en-GB"/>
              <a:t> </a:t>
            </a:r>
            <a:r>
              <a:rPr lang="en-GB"/>
              <a:t>Algorithm and Process Design</a:t>
            </a:r>
            <a:endParaRPr lang="en-GB"/>
          </a:p>
        </p:txBody>
      </p:sp>
      <p:sp>
        <p:nvSpPr>
          <p:cNvPr id="3" name="Text Placeholder 2"/>
          <p:cNvSpPr/>
          <p:nvPr>
            <p:ph type="body" idx="1"/>
          </p:nvPr>
        </p:nvSpPr>
        <p:spPr>
          <a:xfrm>
            <a:off x="167005" y="1234440"/>
            <a:ext cx="8329295" cy="4634230"/>
          </a:xfrm>
        </p:spPr>
        <p:txBody>
          <a:bodyPr/>
          <a:p>
            <a:pPr>
              <a:buFont typeface="Wingdings" panose="05000000000000000000" charset="0"/>
              <a:buChar char="v"/>
            </a:pPr>
            <a:r>
              <a:rPr lang="en-US" sz="1600" b="1">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Data Source</a:t>
            </a:r>
            <a:r>
              <a:rPr lang="en-IN" alt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endParaRPr lang="en-US" sz="1600" b="1">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Data is extracted from verified sources such as WHO. The sites reported confirmed.</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COVID-19 cases, as well as recovered and deaths for affected countries and regions.</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v"/>
            </a:pPr>
            <a:r>
              <a:rPr lang="en-US" sz="1600" b="1">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Data Visualization</a:t>
            </a:r>
            <a:r>
              <a:rPr lang="en-IN" alt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endPar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The data collected in CoronaTracker is available on data lakes platform.</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The fetched data will be stored in relational database, MySQL. The data mostly will be </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stored in raw format before being aggregated for visualization.</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v"/>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Web Development</a:t>
            </a:r>
            <a:r>
              <a:rPr lang="en-IN" alt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endParaRPr lang="en-US" sz="1600" b="1">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Developing web pages and then integrating into a website : consisting of visualization </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model displaying facts and figures on current covid cases.</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Char char="v"/>
            </a:pP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sym typeface="+mn-ea"/>
              </a:rPr>
              <a:t> </a:t>
            </a:r>
            <a:r>
              <a:rPr lang="en-IN" alt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sym typeface="+mn-ea"/>
              </a:rPr>
              <a:t>User Interaction</a:t>
            </a:r>
            <a:r>
              <a:rPr lang="en-US" sz="1600" b="1"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a:t>
            </a:r>
            <a:endParaRPr lang="en-US" sz="1600" u="sng">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r>
              <a:rPr lang="en-IN" alt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a:t>
            </a:r>
            <a:r>
              <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rPr>
              <a:t>     Developing a page using mainly php where the users can come and talk , maybe about the website , perhaps want to share their covid experience or maybe give feedback .</a:t>
            </a: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a:buFont typeface="Wingdings" panose="05000000000000000000" charset="0"/>
              <a:buNone/>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endParaRPr lang="en-US" sz="1600">
              <a:solidFill>
                <a:schemeClr val="accent1"/>
              </a:solidFill>
              <a:effectLst>
                <a:outerShdw blurRad="38100" dist="25400" dir="5400000" algn="ctr" rotWithShape="0">
                  <a:srgbClr val="6E747A">
                    <a:alpha val="43000"/>
                  </a:srgbClr>
                </a:outerShdw>
              </a:effectLst>
              <a:latin typeface="Baskerville Old Face" panose="02020602080505020303" charset="0"/>
              <a:cs typeface="Baskerville Old Face" panose="02020602080505020303" charset="0"/>
            </a:endParaRPr>
          </a:p>
          <a:p>
            <a:pPr marL="146050" indent="0">
              <a:buFont typeface="Wingdings" panose="05000000000000000000" charset="0"/>
              <a:buNone/>
            </a:pPr>
            <a:endParaRPr lang="en-US"/>
          </a:p>
          <a:p>
            <a:pPr marL="146050" indent="0">
              <a:buFont typeface="Wingdings" panose="05000000000000000000" charset="0"/>
              <a:buNone/>
            </a:pPr>
            <a:endParaRPr lang="en-US"/>
          </a:p>
        </p:txBody>
      </p:sp>
      <p:sp>
        <p:nvSpPr>
          <p:cNvPr id="2" name="Text Placeholder 1"/>
          <p:cNvSpPr/>
          <p:nvPr>
            <p:ph type="body" idx="2"/>
          </p:nvPr>
        </p:nvSpPr>
        <p:spPr>
          <a:xfrm>
            <a:off x="8140065" y="1505585"/>
            <a:ext cx="692150" cy="3075940"/>
          </a:xfrm>
        </p:spPr>
        <p:txBody>
          <a:bodyPr/>
          <a:p>
            <a:endParaRPr lang="en-US"/>
          </a:p>
          <a:p>
            <a:endParaRPr lang="en-US"/>
          </a:p>
          <a:p>
            <a:endParaRPr lang="en-US"/>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8583</Words>
  <Application>WPS Presentation</Application>
  <PresentationFormat/>
  <Paragraphs>344</Paragraphs>
  <Slides>73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73</vt:i4>
      </vt:variant>
    </vt:vector>
  </HeadingPairs>
  <TitlesOfParts>
    <vt:vector size="84" baseType="lpstr">
      <vt:lpstr>Arial</vt:lpstr>
      <vt:lpstr>SimSun</vt:lpstr>
      <vt:lpstr>Wingdings</vt:lpstr>
      <vt:lpstr>Arial</vt:lpstr>
      <vt:lpstr>Merriweather</vt:lpstr>
      <vt:lpstr>Roboto</vt:lpstr>
      <vt:lpstr>Baskerville Old Face</vt:lpstr>
      <vt:lpstr>Wingdings</vt:lpstr>
      <vt:lpstr>Microsoft YaHei</vt:lpstr>
      <vt:lpstr>Arial Unicode MS</vt:lpstr>
      <vt:lpstr>Paradigm</vt:lpstr>
      <vt:lpstr>Covid Patient Tracker  Sustainable Goal : GOOD HEALTH AND WELL-BEING</vt:lpstr>
      <vt:lpstr>Content</vt:lpstr>
      <vt:lpstr>Introduction to Project</vt:lpstr>
      <vt:lpstr>Problem Definition</vt:lpstr>
      <vt:lpstr>Goals</vt:lpstr>
      <vt:lpstr>Architecture/ Framework   (Block Diagram,   Conceptual Diagram, ER Diagram)</vt:lpstr>
      <vt:lpstr>Flow of the website : </vt:lpstr>
      <vt:lpstr>flow of the user page :</vt:lpstr>
      <vt:lpstr>Methodology : Algorithm and Process Design</vt:lpstr>
      <vt:lpstr>Hardware, Software, Tools and constraint</vt:lpstr>
      <vt:lpstr>Next Work Plan </vt:lpstr>
      <vt:lpstr>MINIPROJECT REVIEW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WOK PLAN:</vt:lpstr>
      <vt:lpstr>FINAL PRESENTATION (Sem III) : </vt:lpstr>
      <vt:lpstr>Landing Page of the CPT website </vt:lpstr>
      <vt:lpstr> </vt:lpstr>
      <vt:lpstr>Registration Page : </vt:lpstr>
      <vt:lpstr>Login Page </vt:lpstr>
      <vt:lpstr>User Dashboard</vt:lpstr>
      <vt:lpstr>Viewing Covid Countrywise Data Graph : </vt:lpstr>
      <vt:lpstr>Graph being plotted :</vt:lpstr>
      <vt:lpstr>India’s Covid data graph :</vt:lpstr>
      <vt:lpstr>Graph being plotted .. </vt:lpstr>
      <vt:lpstr>Survey form </vt:lpstr>
      <vt:lpstr>Covid Variant info :</vt:lpstr>
      <vt:lpstr>working search bar with a notification as soon  as user visits the website.</vt:lpstr>
      <vt:lpstr>Viewing the Data from an api in a table :</vt:lpstr>
      <vt:lpstr>If the User in an Admin :</vt:lpstr>
      <vt:lpstr>Performing CRUD operations :</vt:lpstr>
      <vt:lpstr>Updating the data </vt:lpstr>
      <vt:lpstr>Pagination</vt:lpstr>
      <vt:lpstr>Search from the database :</vt:lpstr>
      <vt:lpstr>Our database :</vt:lpstr>
      <vt:lpstr>References</vt:lpstr>
      <vt:lpstr>PowerPoint 演示文稿</vt:lpstr>
      <vt:lpstr>Conclusion</vt:lpstr>
      <vt:lpstr> Sem IV Review Stage 1 : </vt:lpstr>
      <vt:lpstr>Snapshots of Forum :</vt:lpstr>
      <vt:lpstr>PowerPoint 演示文稿</vt:lpstr>
      <vt:lpstr>Signing up : </vt:lpstr>
      <vt:lpstr>Logging in : </vt:lpstr>
      <vt:lpstr>Creating a comment thread :</vt:lpstr>
      <vt:lpstr>Commenting on threads :</vt:lpstr>
      <vt:lpstr>Databases created to implement a forum :</vt:lpstr>
      <vt:lpstr>Next Work Plan :</vt:lpstr>
      <vt:lpstr>Conclusion </vt:lpstr>
      <vt:lpstr>SEM IV REVIEW 2</vt:lpstr>
      <vt:lpstr>Updated signup page :</vt:lpstr>
      <vt:lpstr>Changes in the database design :</vt:lpstr>
      <vt:lpstr>PowerPoint 演示文稿</vt:lpstr>
      <vt:lpstr>PowerPoint 演示文稿</vt:lpstr>
      <vt:lpstr>PowerPoint 演示文稿</vt:lpstr>
      <vt:lpstr>Email Activation link :</vt:lpstr>
      <vt:lpstr>Updated Login page looks like : </vt:lpstr>
      <vt:lpstr>Dashboard : </vt:lpstr>
      <vt:lpstr>Updating the admin :</vt:lpstr>
      <vt:lpstr>Updated dashboard :</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Mini Project TitleSustainable Goal: </dc:title>
  <dc:creator>Priya123</dc:creator>
  <cp:lastModifiedBy>SANJANA ASRANI</cp:lastModifiedBy>
  <cp:revision>36</cp:revision>
  <dcterms:created xsi:type="dcterms:W3CDTF">2021-10-22T09:09:00Z</dcterms:created>
  <dcterms:modified xsi:type="dcterms:W3CDTF">2022-04-17T16:08:05Z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7C4D096982544C12A0C62A6F43500FDF</vt:lpwstr>
  </property>
  <property fmtid="{D5CDD505-2E9C-101B-9397-08002B2CF9AE}" pid="3" name="KSOProductBuildVer">
    <vt:lpwstr>1033-11.2.0.11074</vt:lpwstr>
  </property>
</Properties>
</file>